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5"/>
  </p:notesMasterIdLst>
  <p:handoutMasterIdLst>
    <p:handoutMasterId r:id="rId36"/>
  </p:handoutMasterIdLst>
  <p:sldIdLst>
    <p:sldId id="258" r:id="rId5"/>
    <p:sldId id="271" r:id="rId6"/>
    <p:sldId id="256" r:id="rId7"/>
    <p:sldId id="276" r:id="rId8"/>
    <p:sldId id="261" r:id="rId9"/>
    <p:sldId id="324" r:id="rId10"/>
    <p:sldId id="309" r:id="rId11"/>
    <p:sldId id="311" r:id="rId12"/>
    <p:sldId id="310" r:id="rId13"/>
    <p:sldId id="314" r:id="rId14"/>
    <p:sldId id="323" r:id="rId15"/>
    <p:sldId id="313" r:id="rId16"/>
    <p:sldId id="321" r:id="rId17"/>
    <p:sldId id="315" r:id="rId18"/>
    <p:sldId id="327" r:id="rId19"/>
    <p:sldId id="316" r:id="rId20"/>
    <p:sldId id="317" r:id="rId21"/>
    <p:sldId id="330" r:id="rId22"/>
    <p:sldId id="318" r:id="rId23"/>
    <p:sldId id="328" r:id="rId24"/>
    <p:sldId id="329" r:id="rId25"/>
    <p:sldId id="326" r:id="rId26"/>
    <p:sldId id="320" r:id="rId27"/>
    <p:sldId id="335" r:id="rId28"/>
    <p:sldId id="336" r:id="rId29"/>
    <p:sldId id="337" r:id="rId30"/>
    <p:sldId id="325" r:id="rId31"/>
    <p:sldId id="312" r:id="rId32"/>
    <p:sldId id="322"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9C46CC-4528-40D2-921A-28F4AF4AA159}">
          <p14:sldIdLst>
            <p14:sldId id="258"/>
            <p14:sldId id="271"/>
          </p14:sldIdLst>
        </p14:section>
        <p14:section name="Default Section" id="{5E6755C2-15E6-45B4-819D-8DBFACA0D275}">
          <p14:sldIdLst>
            <p14:sldId id="256"/>
            <p14:sldId id="276"/>
            <p14:sldId id="261"/>
            <p14:sldId id="324"/>
            <p14:sldId id="309"/>
            <p14:sldId id="311"/>
            <p14:sldId id="310"/>
            <p14:sldId id="314"/>
            <p14:sldId id="323"/>
            <p14:sldId id="313"/>
            <p14:sldId id="321"/>
            <p14:sldId id="315"/>
            <p14:sldId id="327"/>
            <p14:sldId id="316"/>
            <p14:sldId id="317"/>
            <p14:sldId id="330"/>
            <p14:sldId id="318"/>
            <p14:sldId id="328"/>
            <p14:sldId id="329"/>
            <p14:sldId id="326"/>
            <p14:sldId id="320"/>
          </p14:sldIdLst>
        </p14:section>
        <p14:section name="Untitled Section" id="{BDF9DCCA-DE25-44FD-9AE5-9479482E9C1B}">
          <p14:sldIdLst>
            <p14:sldId id="335"/>
            <p14:sldId id="336"/>
            <p14:sldId id="337"/>
            <p14:sldId id="325"/>
            <p14:sldId id="312"/>
            <p14:sldId id="322"/>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2/25/2020</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2/25/2020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2/25/2020 6:19 AM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2/25/2020 6:19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2/25/2020 6:19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2/25/2020 6:19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2/25/2020 6:19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2/25/2020 6:19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2/25/2020 6:19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40589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692294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01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2/25/2020 6:19 AM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1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7364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2/25/2020 6:19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2/25/2020 6:19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2/25/2020 6:19 AM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 id="2147483683" r:id="rId17"/>
    <p:sldLayoutId id="2147483685" r:id="rId18"/>
    <p:sldLayoutId id="2147483686" r:id="rId19"/>
    <p:sldLayoutId id="2147483687" r:id="rId20"/>
    <p:sldLayoutId id="2147483688" r:id="rId21"/>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0.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device&#10;&#10;Description automatically generated">
            <a:extLst>
              <a:ext uri="{FF2B5EF4-FFF2-40B4-BE49-F238E27FC236}">
                <a16:creationId xmlns:a16="http://schemas.microsoft.com/office/drawing/2014/main" id="{C3E0F38D-FD6D-4767-ACF3-44A55C5B0C1B}"/>
              </a:ext>
            </a:extLst>
          </p:cNvPr>
          <p:cNvPicPr>
            <a:picLocks noChangeAspect="1"/>
          </p:cNvPicPr>
          <p:nvPr/>
        </p:nvPicPr>
        <p:blipFill>
          <a:blip r:embed="rId2">
            <a:alphaModFix amt="50000"/>
          </a:blip>
          <a:stretch>
            <a:fillRect/>
          </a:stretch>
        </p:blipFill>
        <p:spPr>
          <a:xfrm rot="20426477">
            <a:off x="368121" y="3869324"/>
            <a:ext cx="3205455" cy="23279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2503084" y="1670583"/>
            <a:ext cx="8935151" cy="2188992"/>
          </a:xfrm>
        </p:spPr>
        <p:txBody>
          <a:bodyPr/>
          <a:lstStyle/>
          <a:p>
            <a:r>
              <a:rPr lang="en-US" sz="8000" dirty="0">
                <a:solidFill>
                  <a:schemeClr val="tx1"/>
                </a:solidFill>
              </a:rPr>
              <a:t>Can software engineer’s save human being ? </a:t>
            </a:r>
            <a:br>
              <a:rPr lang="en-US" sz="8000" dirty="0">
                <a:solidFill>
                  <a:schemeClr val="tx1"/>
                </a:solidFill>
              </a:rPr>
            </a:br>
            <a:r>
              <a:rPr lang="en-US" sz="8000" dirty="0">
                <a:solidFill>
                  <a:schemeClr val="tx1"/>
                </a:solidFill>
              </a:rPr>
              <a:t>SE </a:t>
            </a:r>
            <a:r>
              <a:rPr lang="en-US" sz="8000" dirty="0">
                <a:solidFill>
                  <a:schemeClr val="accent1"/>
                </a:solidFill>
              </a:rPr>
              <a:t>101</a:t>
            </a: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a:xfrm>
            <a:off x="8260171" y="5727103"/>
            <a:ext cx="3751236" cy="1052898"/>
          </a:xfrm>
        </p:spPr>
        <p:txBody>
          <a:bodyPr>
            <a:normAutofit fontScale="70000" lnSpcReduction="20000"/>
          </a:bodyPr>
          <a:lstStyle/>
          <a:p>
            <a:pPr algn="l">
              <a:lnSpc>
                <a:spcPct val="100000"/>
              </a:lnSpc>
            </a:pPr>
            <a:r>
              <a:rPr lang="en-US" sz="3200" dirty="0">
                <a:solidFill>
                  <a:schemeClr val="tx1"/>
                </a:solidFill>
                <a:cs typeface="Segoe UI" panose="020B0502040204020203" pitchFamily="34" charset="0"/>
              </a:rPr>
              <a:t>GAYAN SAMUDITHA</a:t>
            </a:r>
          </a:p>
          <a:p>
            <a:pPr algn="l">
              <a:lnSpc>
                <a:spcPct val="100000"/>
              </a:lnSpc>
            </a:pPr>
            <a:r>
              <a:rPr lang="en-US" sz="2400" dirty="0">
                <a:solidFill>
                  <a:schemeClr val="tx1"/>
                </a:solidFill>
                <a:cs typeface="Segoe UI" panose="020B0502040204020203" pitchFamily="34" charset="0"/>
              </a:rPr>
              <a:t>B.Eng. (Hon’s) Software Engineering</a:t>
            </a:r>
          </a:p>
          <a:p>
            <a:pPr algn="l">
              <a:lnSpc>
                <a:spcPct val="100000"/>
              </a:lnSpc>
            </a:pPr>
            <a:r>
              <a:rPr lang="en-US" sz="2400" dirty="0">
                <a:solidFill>
                  <a:schemeClr val="tx1"/>
                </a:solidFill>
                <a:cs typeface="Segoe UI" panose="020B0502040204020203" pitchFamily="34" charset="0"/>
              </a:rPr>
              <a:t>University of Westminster, UK.</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503084" y="397847"/>
            <a:ext cx="9208390"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6E332-7CA7-47F1-9CF0-13E8EF702E95}"/>
              </a:ext>
            </a:extLst>
          </p:cNvPr>
          <p:cNvPicPr>
            <a:picLocks noChangeAspect="1"/>
          </p:cNvPicPr>
          <p:nvPr/>
        </p:nvPicPr>
        <p:blipFill>
          <a:blip r:embed="rId2">
            <a:alphaModFix/>
          </a:blip>
          <a:stretch>
            <a:fillRect/>
          </a:stretch>
        </p:blipFill>
        <p:spPr>
          <a:xfrm>
            <a:off x="127246" y="628974"/>
            <a:ext cx="4776186" cy="4952610"/>
          </a:xfrm>
          <a:prstGeom prst="rect">
            <a:avLst/>
          </a:prstGeom>
        </p:spPr>
      </p:pic>
      <p:sp>
        <p:nvSpPr>
          <p:cNvPr id="2" name="Rectangle 1">
            <a:extLst>
              <a:ext uri="{FF2B5EF4-FFF2-40B4-BE49-F238E27FC236}">
                <a16:creationId xmlns:a16="http://schemas.microsoft.com/office/drawing/2014/main" id="{17AA29FA-8A07-4445-9C77-20EE5343D384}"/>
              </a:ext>
            </a:extLst>
          </p:cNvPr>
          <p:cNvSpPr/>
          <p:nvPr/>
        </p:nvSpPr>
        <p:spPr>
          <a:xfrm>
            <a:off x="4903432" y="551289"/>
            <a:ext cx="7288568" cy="5262979"/>
          </a:xfrm>
          <a:prstGeom prst="rect">
            <a:avLst/>
          </a:prstGeom>
        </p:spPr>
        <p:txBody>
          <a:bodyPr wrap="square">
            <a:spAutoFit/>
          </a:bodyPr>
          <a:lstStyle/>
          <a:p>
            <a:pPr marL="285750" indent="-285750" algn="just">
              <a:buFont typeface="Arial" panose="020B0604020202020204" pitchFamily="34" charset="0"/>
              <a:buChar char="•"/>
            </a:pPr>
            <a:r>
              <a:rPr lang="en-US" sz="1600" b="1" dirty="0">
                <a:solidFill>
                  <a:srgbClr val="0070C0"/>
                </a:solidFill>
                <a:latin typeface="Calibri" panose="020F0502020204030204" pitchFamily="34" charset="0"/>
              </a:rPr>
              <a:t>Clinical Diagnosis Stage 01: </a:t>
            </a:r>
          </a:p>
          <a:p>
            <a:pPr marL="342900" indent="-342900" algn="just">
              <a:buFont typeface="+mj-lt"/>
              <a:buAutoNum type="arabicPeriod"/>
            </a:pPr>
            <a:r>
              <a:rPr lang="en-US" sz="1600" dirty="0">
                <a:latin typeface="Calibri" panose="020F0502020204030204" pitchFamily="34" charset="0"/>
              </a:rPr>
              <a:t>Patient’s initial complaint stage, upon first appointment to the doctor, </a:t>
            </a:r>
          </a:p>
          <a:p>
            <a:pPr marL="342900" indent="-342900" algn="just">
              <a:buFont typeface="+mj-lt"/>
              <a:buAutoNum type="arabicPeriod"/>
            </a:pPr>
            <a:r>
              <a:rPr lang="en-US" sz="1600" dirty="0">
                <a:latin typeface="Calibri" panose="020F0502020204030204" pitchFamily="34" charset="0"/>
              </a:rPr>
              <a:t>Patient will explain the symptoms (problems) using their own words. </a:t>
            </a:r>
          </a:p>
          <a:p>
            <a:pPr marL="342900" indent="-342900" algn="just">
              <a:buFont typeface="+mj-lt"/>
              <a:buAutoNum type="arabicPeriod"/>
            </a:pPr>
            <a:r>
              <a:rPr lang="en-US" sz="1600" dirty="0">
                <a:latin typeface="Calibri" panose="020F0502020204030204" pitchFamily="34" charset="0"/>
              </a:rPr>
              <a:t>Symptom diagnosis processes. </a:t>
            </a:r>
          </a:p>
          <a:p>
            <a:pPr marL="342900" indent="-342900" algn="just">
              <a:buFont typeface="+mj-lt"/>
              <a:buAutoNum type="arabicPeriod"/>
            </a:pPr>
            <a:r>
              <a:rPr lang="en-US" sz="1600" dirty="0">
                <a:latin typeface="Calibri" panose="020F0502020204030204" pitchFamily="34" charset="0"/>
              </a:rPr>
              <a:t>Then physician compares between these answers from patient and diagnosis process, physician will write the diagnosis points on patient’s clinical description. </a:t>
            </a:r>
          </a:p>
          <a:p>
            <a:pPr algn="just"/>
            <a:endParaRPr lang="en-US" sz="1600" dirty="0">
              <a:latin typeface="Calibri" panose="020F0502020204030204" pitchFamily="34" charset="0"/>
            </a:endParaRPr>
          </a:p>
          <a:p>
            <a:pPr algn="just"/>
            <a:r>
              <a:rPr lang="en-US" sz="1600" b="1" i="1" u="sng" dirty="0">
                <a:latin typeface="Calibri" panose="020F0502020204030204" pitchFamily="34" charset="0"/>
              </a:rPr>
              <a:t>Clinical Stage Conclusion:</a:t>
            </a:r>
            <a:r>
              <a:rPr lang="en-US" sz="1600" b="1" i="1" dirty="0">
                <a:latin typeface="Calibri" panose="020F0502020204030204" pitchFamily="34" charset="0"/>
              </a:rPr>
              <a:t> </a:t>
            </a:r>
            <a:r>
              <a:rPr lang="en-US" sz="1600" b="1" i="1" dirty="0">
                <a:solidFill>
                  <a:schemeClr val="accent3">
                    <a:lumMod val="75000"/>
                  </a:schemeClr>
                </a:solidFill>
                <a:latin typeface="Calibri" panose="020F0502020204030204" pitchFamily="34" charset="0"/>
              </a:rPr>
              <a:t>If it is not completely obvious to the doctor, the disease is not yet diagnosed. </a:t>
            </a:r>
          </a:p>
          <a:p>
            <a:pPr algn="just"/>
            <a:endParaRPr lang="en-US" sz="1600" dirty="0">
              <a:latin typeface="Calibri" panose="020F0502020204030204" pitchFamily="34" charset="0"/>
            </a:endParaRPr>
          </a:p>
          <a:p>
            <a:pPr marL="285750" indent="-285750" algn="just">
              <a:buFont typeface="Arial" panose="020B0604020202020204" pitchFamily="34" charset="0"/>
              <a:buChar char="•"/>
            </a:pPr>
            <a:r>
              <a:rPr lang="en-US" sz="1600" b="1" dirty="0">
                <a:solidFill>
                  <a:srgbClr val="0070C0"/>
                </a:solidFill>
                <a:latin typeface="Calibri" panose="020F0502020204030204" pitchFamily="34" charset="0"/>
              </a:rPr>
              <a:t>Clinical Diagnosis Stage 02: </a:t>
            </a:r>
          </a:p>
          <a:p>
            <a:pPr marL="342900" indent="-342900" algn="just">
              <a:buFont typeface="+mj-lt"/>
              <a:buAutoNum type="arabicPeriod"/>
            </a:pPr>
            <a:r>
              <a:rPr lang="en-US" sz="1600" dirty="0">
                <a:latin typeface="Calibri" panose="020F0502020204030204" pitchFamily="34" charset="0"/>
              </a:rPr>
              <a:t>After the first stage of diagnosis, then physicians will check patient again. </a:t>
            </a:r>
          </a:p>
          <a:p>
            <a:pPr marL="342900" indent="-342900" algn="just">
              <a:buFont typeface="+mj-lt"/>
              <a:buAutoNum type="arabicPeriod"/>
            </a:pPr>
            <a:r>
              <a:rPr lang="en-US" sz="1600" dirty="0">
                <a:latin typeface="Calibri" panose="020F0502020204030204" pitchFamily="34" charset="0"/>
              </a:rPr>
              <a:t>More information about the disease. </a:t>
            </a:r>
          </a:p>
          <a:p>
            <a:pPr marL="342900" indent="-342900" algn="just">
              <a:buFont typeface="+mj-lt"/>
              <a:buAutoNum type="arabicPeriod"/>
            </a:pPr>
            <a:r>
              <a:rPr lang="en-US" sz="1600" dirty="0">
                <a:latin typeface="Calibri" panose="020F0502020204030204" pitchFamily="34" charset="0"/>
              </a:rPr>
              <a:t>Checking how far the cardiac symptoms were developed and the patient’s condition. Questioning the patient with current diagnosis status</a:t>
            </a:r>
          </a:p>
          <a:p>
            <a:pPr marL="342900" indent="-342900" algn="just">
              <a:buFont typeface="+mj-lt"/>
              <a:buAutoNum type="arabicPeriod"/>
            </a:pPr>
            <a:r>
              <a:rPr lang="en-US" sz="1600" dirty="0">
                <a:latin typeface="Calibri" panose="020F0502020204030204" pitchFamily="34" charset="0"/>
              </a:rPr>
              <a:t>Patients will move to the next clinical stage to examine the patient by cardiovascular specialist. </a:t>
            </a:r>
          </a:p>
          <a:p>
            <a:pPr algn="just"/>
            <a:endParaRPr lang="en-US" sz="1600" dirty="0">
              <a:solidFill>
                <a:schemeClr val="accent3">
                  <a:lumMod val="75000"/>
                </a:schemeClr>
              </a:solidFill>
              <a:latin typeface="Calibri" panose="020F0502020204030204" pitchFamily="34" charset="0"/>
            </a:endParaRPr>
          </a:p>
          <a:p>
            <a:pPr algn="just"/>
            <a:r>
              <a:rPr lang="en-US" sz="1600" b="1" i="1" u="sng" dirty="0">
                <a:latin typeface="Calibri" panose="020F0502020204030204" pitchFamily="34" charset="0"/>
              </a:rPr>
              <a:t>Clinical Stage Conclusion</a:t>
            </a:r>
            <a:r>
              <a:rPr lang="en-US" sz="1600" b="1" i="1" dirty="0">
                <a:latin typeface="Calibri" panose="020F0502020204030204" pitchFamily="34" charset="0"/>
              </a:rPr>
              <a:t>: </a:t>
            </a:r>
            <a:r>
              <a:rPr lang="en-US" sz="1600" b="1" i="1" dirty="0">
                <a:solidFill>
                  <a:schemeClr val="accent3">
                    <a:lumMod val="75000"/>
                  </a:schemeClr>
                </a:solidFill>
                <a:latin typeface="Calibri" panose="020F0502020204030204" pitchFamily="34" charset="0"/>
              </a:rPr>
              <a:t>The new diagnosis has been pointed down to a few diseases and for further specific diagnosis, physicians will move the patients to cardiovascular specialist for further disease diagnosis </a:t>
            </a:r>
            <a:endParaRPr lang="en-US" sz="1600" b="1" dirty="0">
              <a:solidFill>
                <a:schemeClr val="accent3">
                  <a:lumMod val="75000"/>
                </a:schemeClr>
              </a:solidFill>
              <a:latin typeface="Calibri" panose="020F0502020204030204" pitchFamily="34" charset="0"/>
            </a:endParaRPr>
          </a:p>
        </p:txBody>
      </p:sp>
      <p:sp>
        <p:nvSpPr>
          <p:cNvPr id="4" name="Rectangle 3">
            <a:extLst>
              <a:ext uri="{FF2B5EF4-FFF2-40B4-BE49-F238E27FC236}">
                <a16:creationId xmlns:a16="http://schemas.microsoft.com/office/drawing/2014/main" id="{7C954D15-3D31-4F11-88C1-4BBF07E8053C}"/>
              </a:ext>
            </a:extLst>
          </p:cNvPr>
          <p:cNvSpPr/>
          <p:nvPr/>
        </p:nvSpPr>
        <p:spPr>
          <a:xfrm>
            <a:off x="326570" y="0"/>
            <a:ext cx="11738183" cy="506292"/>
          </a:xfrm>
          <a:prstGeom prst="rect">
            <a:avLst/>
          </a:prstGeom>
        </p:spPr>
        <p:txBody>
          <a:bodyPr wrap="square">
            <a:spAutoFit/>
          </a:bodyPr>
          <a:lstStyle/>
          <a:p>
            <a:pPr>
              <a:lnSpc>
                <a:spcPct val="150000"/>
              </a:lnSpc>
            </a:pPr>
            <a:r>
              <a:rPr lang="en-US" altLang="ko-KR" sz="2000" b="1" u="sng" dirty="0">
                <a:solidFill>
                  <a:schemeClr val="accent3">
                    <a:lumMod val="50000"/>
                  </a:schemeClr>
                </a:solidFill>
                <a:latin typeface="Calibri" panose="020F0502020204030204" pitchFamily="34" charset="0"/>
                <a:cs typeface="Arial" pitchFamily="34" charset="0"/>
              </a:rPr>
              <a:t>Traditional Clinical Diagnosis of Cardiovascular Disease</a:t>
            </a:r>
          </a:p>
        </p:txBody>
      </p:sp>
    </p:spTree>
    <p:extLst>
      <p:ext uri="{BB962C8B-B14F-4D97-AF65-F5344CB8AC3E}">
        <p14:creationId xmlns:p14="http://schemas.microsoft.com/office/powerpoint/2010/main" val="54307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C8A4B6-F9CB-480F-84CA-CEA14D7954F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215000" y="1482571"/>
            <a:ext cx="3977000" cy="3977000"/>
          </a:xfrm>
          <a:prstGeom prst="rect">
            <a:avLst/>
          </a:prstGeom>
        </p:spPr>
      </p:pic>
      <p:sp>
        <p:nvSpPr>
          <p:cNvPr id="3" name="Rectangle 2">
            <a:extLst>
              <a:ext uri="{FF2B5EF4-FFF2-40B4-BE49-F238E27FC236}">
                <a16:creationId xmlns:a16="http://schemas.microsoft.com/office/drawing/2014/main" id="{4ACC67ED-A070-4217-BCBF-089BC4DD5029}"/>
              </a:ext>
            </a:extLst>
          </p:cNvPr>
          <p:cNvSpPr/>
          <p:nvPr/>
        </p:nvSpPr>
        <p:spPr>
          <a:xfrm>
            <a:off x="257451" y="204187"/>
            <a:ext cx="8167457" cy="4235134"/>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Specific Research Problem Overview</a:t>
            </a:r>
            <a:endParaRPr lang="en-US" sz="2400" b="1" u="sng" dirty="0">
              <a:solidFill>
                <a:srgbClr val="2F5496"/>
              </a:solidFill>
              <a:latin typeface="Times New Roman" panose="02020603050405020304" pitchFamily="18" charset="0"/>
              <a:ea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Most traditional methods that developed for disease prediction approaches have been used statistical regression-based models. </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Although useful and vigorous of these traditional statistical models are limited to using a minor number of predictors which apply for the same way on everyone and eventually throughout their range (G et al., 2013). </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Not only that, the complexity of the diagnosis process and human interconnect manual processes are time consuming and inefficient </a:t>
            </a:r>
          </a:p>
          <a:p>
            <a:pPr algn="just">
              <a:lnSpc>
                <a:spcPct val="150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      (Singh et al., 2018, p121–124). </a:t>
            </a:r>
          </a:p>
        </p:txBody>
      </p:sp>
    </p:spTree>
    <p:extLst>
      <p:ext uri="{BB962C8B-B14F-4D97-AF65-F5344CB8AC3E}">
        <p14:creationId xmlns:p14="http://schemas.microsoft.com/office/powerpoint/2010/main" val="245109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8D454D-4AEC-4115-8F94-C76972F6761E}"/>
              </a:ext>
            </a:extLst>
          </p:cNvPr>
          <p:cNvSpPr/>
          <p:nvPr/>
        </p:nvSpPr>
        <p:spPr>
          <a:xfrm>
            <a:off x="514905" y="417251"/>
            <a:ext cx="11008310" cy="2644955"/>
          </a:xfrm>
          <a:prstGeom prst="rect">
            <a:avLst/>
          </a:prstGeom>
        </p:spPr>
        <p:txBody>
          <a:bodyPr wrap="square">
            <a:spAutoFit/>
          </a:bodyPr>
          <a:lstStyle/>
          <a:p>
            <a:pPr algn="just">
              <a:lnSpc>
                <a:spcPct val="150000"/>
              </a:lnSpc>
              <a:spcAft>
                <a:spcPts val="800"/>
              </a:spcAft>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b="1" i="1" dirty="0">
                <a:latin typeface="Calibri" panose="020F0502020204030204" pitchFamily="34" charset="0"/>
                <a:ea typeface="Calibri" panose="020F0502020204030204" pitchFamily="34" charset="0"/>
                <a:cs typeface="Times New Roman" panose="02020603050405020304" pitchFamily="18" charset="0"/>
              </a:rPr>
              <a:t>“The problem of the physician has long needed to identify, analyze, quantify and clarify the relationships among feature variables (Clinical trials) to advance progress for patient care. Does it can practically do in manually way for early-stage prediction of Cardiovascular Diseases for all patients individually? How to improves these processes using high-quality diagnosis processes with machine learning based artificial intelligence techniques to solve these problems accurately.”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ell phone&#10;&#10;Description automatically generated">
            <a:extLst>
              <a:ext uri="{FF2B5EF4-FFF2-40B4-BE49-F238E27FC236}">
                <a16:creationId xmlns:a16="http://schemas.microsoft.com/office/drawing/2014/main" id="{9B4E7924-A9C1-4DBC-B84F-0F95284DD45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939992" y="2317742"/>
            <a:ext cx="5399317" cy="413255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Rectangle 4">
            <a:extLst>
              <a:ext uri="{FF2B5EF4-FFF2-40B4-BE49-F238E27FC236}">
                <a16:creationId xmlns:a16="http://schemas.microsoft.com/office/drawing/2014/main" id="{829DA420-BC79-46CE-82AA-F9DBAC46C1FB}"/>
              </a:ext>
            </a:extLst>
          </p:cNvPr>
          <p:cNvSpPr/>
          <p:nvPr/>
        </p:nvSpPr>
        <p:spPr>
          <a:xfrm>
            <a:off x="514905" y="375686"/>
            <a:ext cx="4814627" cy="661207"/>
          </a:xfrm>
          <a:prstGeom prst="rect">
            <a:avLst/>
          </a:prstGeom>
        </p:spPr>
        <p:txBody>
          <a:bodyPr wrap="square">
            <a:spAutoFit/>
          </a:bodyPr>
          <a:lstStyle/>
          <a:p>
            <a:pPr>
              <a:lnSpc>
                <a:spcPct val="150000"/>
              </a:lnSpc>
              <a:spcBef>
                <a:spcPts val="200"/>
              </a:spcBef>
            </a:pPr>
            <a:r>
              <a:rPr lang="en-US" sz="2800" b="1" u="sng" dirty="0">
                <a:solidFill>
                  <a:srgbClr val="2F5496"/>
                </a:solidFill>
                <a:latin typeface="Times New Roman" panose="02020603050405020304" pitchFamily="18" charset="0"/>
                <a:ea typeface="Times New Roman" panose="02020603050405020304" pitchFamily="18" charset="0"/>
              </a:rPr>
              <a:t>Specific Problem Statement</a:t>
            </a:r>
          </a:p>
        </p:txBody>
      </p:sp>
    </p:spTree>
    <p:extLst>
      <p:ext uri="{BB962C8B-B14F-4D97-AF65-F5344CB8AC3E}">
        <p14:creationId xmlns:p14="http://schemas.microsoft.com/office/powerpoint/2010/main" val="4263520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72086A99-4D95-4F70-884C-3904494C0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254" y="3198180"/>
            <a:ext cx="2143125" cy="2143125"/>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2E97429A-02E8-4D6D-A018-EAE834840AD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167026" y="311045"/>
            <a:ext cx="5774271" cy="5774271"/>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685546" y="2169262"/>
            <a:ext cx="4802160" cy="740139"/>
          </a:xfrm>
          <a:prstGeom prst="rect">
            <a:avLst/>
          </a:prstGeom>
          <a:noFill/>
        </p:spPr>
        <p:txBody>
          <a:bodyPr wrap="square" rtlCol="0" anchor="ctr">
            <a:spAutoFit/>
          </a:bodyPr>
          <a:lstStyle/>
          <a:p>
            <a:pPr>
              <a:lnSpc>
                <a:spcPts val="5400"/>
              </a:lnSpc>
            </a:pPr>
            <a:r>
              <a:rPr lang="en-US" altLang="ko-KR" sz="4000" dirty="0">
                <a:solidFill>
                  <a:schemeClr val="tx1">
                    <a:lumMod val="75000"/>
                    <a:lumOff val="25000"/>
                  </a:schemeClr>
                </a:solidFill>
                <a:cs typeface="Arial" pitchFamily="34" charset="0"/>
              </a:rPr>
              <a:t>Aim of the Research</a:t>
            </a:r>
            <a:endParaRPr lang="ko-KR" altLang="en-US" sz="4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677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E3C329-7CFD-4FDA-B9E1-35AF5ABA2AD6}"/>
              </a:ext>
            </a:extLst>
          </p:cNvPr>
          <p:cNvSpPr/>
          <p:nvPr/>
        </p:nvSpPr>
        <p:spPr>
          <a:xfrm>
            <a:off x="356540" y="293496"/>
            <a:ext cx="7056313" cy="3004027"/>
          </a:xfrm>
          <a:prstGeom prst="rect">
            <a:avLst/>
          </a:prstGeom>
        </p:spPr>
        <p:txBody>
          <a:bodyPr wrap="square">
            <a:spAutoFit/>
          </a:bodyPr>
          <a:lstStyle/>
          <a:p>
            <a:pPr>
              <a:lnSpc>
                <a:spcPct val="150000"/>
              </a:lnSpc>
              <a:spcBef>
                <a:spcPts val="200"/>
              </a:spcBef>
            </a:pPr>
            <a:r>
              <a:rPr lang="en-US" sz="2000" b="1" u="sng" dirty="0">
                <a:solidFill>
                  <a:srgbClr val="2F5496"/>
                </a:solidFill>
                <a:latin typeface="Times New Roman" panose="02020603050405020304" pitchFamily="18" charset="0"/>
                <a:ea typeface="Times New Roman" panose="02020603050405020304" pitchFamily="18" charset="0"/>
              </a:rPr>
              <a:t>The Aim of the Research </a:t>
            </a:r>
          </a:p>
          <a:p>
            <a:pPr algn="just">
              <a:lnSpc>
                <a:spcPct val="150000"/>
              </a:lnSpc>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“This research project aims to design, develop and evaluate an Artificial Intelligence-based autonomous prediction engine to assist physicians (Cardiothoracic Surgeons and Cardiologists) at the point of patient care; interact with the system to help diagnosis, analysis and early stage prediction of Cardiovascular Diseases of using patient’s clinical history 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27537AD-2CFD-467B-9E81-1D5482CE9F4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7653984" y="511205"/>
            <a:ext cx="4181475" cy="4876800"/>
          </a:xfrm>
          <a:prstGeom prst="rect">
            <a:avLst/>
          </a:prstGeom>
        </p:spPr>
      </p:pic>
      <p:pic>
        <p:nvPicPr>
          <p:cNvPr id="4" name="Picture 3">
            <a:extLst>
              <a:ext uri="{FF2B5EF4-FFF2-40B4-BE49-F238E27FC236}">
                <a16:creationId xmlns:a16="http://schemas.microsoft.com/office/drawing/2014/main" id="{47AF8520-25E6-4D66-A014-884ECE7B1B6C}"/>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tretch>
            <a:fillRect/>
          </a:stretch>
        </p:blipFill>
        <p:spPr>
          <a:xfrm>
            <a:off x="1420425" y="3297523"/>
            <a:ext cx="5252623" cy="2888942"/>
          </a:xfrm>
          <a:prstGeom prst="rect">
            <a:avLst/>
          </a:prstGeom>
        </p:spPr>
      </p:pic>
    </p:spTree>
    <p:extLst>
      <p:ext uri="{BB962C8B-B14F-4D97-AF65-F5344CB8AC3E}">
        <p14:creationId xmlns:p14="http://schemas.microsoft.com/office/powerpoint/2010/main" val="399308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9E402D-5A76-4A22-87BE-2D2B2FD55831}"/>
              </a:ext>
            </a:extLst>
          </p:cNvPr>
          <p:cNvSpPr/>
          <p:nvPr/>
        </p:nvSpPr>
        <p:spPr>
          <a:xfrm>
            <a:off x="1623496" y="307473"/>
            <a:ext cx="3359051" cy="661207"/>
          </a:xfrm>
          <a:prstGeom prst="rect">
            <a:avLst/>
          </a:prstGeom>
        </p:spPr>
        <p:txBody>
          <a:bodyPr wrap="square">
            <a:spAutoFit/>
          </a:bodyPr>
          <a:lstStyle/>
          <a:p>
            <a:pPr>
              <a:lnSpc>
                <a:spcPct val="150000"/>
              </a:lnSpc>
              <a:spcBef>
                <a:spcPts val="200"/>
              </a:spcBef>
            </a:pPr>
            <a:r>
              <a:rPr lang="en-US" sz="2800" b="1" u="sng" dirty="0">
                <a:solidFill>
                  <a:srgbClr val="2F5496"/>
                </a:solidFill>
                <a:latin typeface="Times New Roman" panose="02020603050405020304" pitchFamily="18" charset="0"/>
                <a:ea typeface="Times New Roman" panose="02020603050405020304" pitchFamily="18" charset="0"/>
              </a:rPr>
              <a:t>Proposed Solution</a:t>
            </a:r>
          </a:p>
        </p:txBody>
      </p:sp>
      <p:pic>
        <p:nvPicPr>
          <p:cNvPr id="4" name="Picture 3">
            <a:extLst>
              <a:ext uri="{FF2B5EF4-FFF2-40B4-BE49-F238E27FC236}">
                <a16:creationId xmlns:a16="http://schemas.microsoft.com/office/drawing/2014/main" id="{3FE70C53-D550-46DA-B8A0-2B0A1833FB3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4442" y="1381367"/>
            <a:ext cx="7108684" cy="4338299"/>
          </a:xfrm>
          <a:prstGeom prst="rect">
            <a:avLst/>
          </a:prstGeom>
          <a:noFill/>
          <a:ln>
            <a:noFill/>
          </a:ln>
        </p:spPr>
      </p:pic>
      <p:pic>
        <p:nvPicPr>
          <p:cNvPr id="6" name="Picture 5">
            <a:extLst>
              <a:ext uri="{FF2B5EF4-FFF2-40B4-BE49-F238E27FC236}">
                <a16:creationId xmlns:a16="http://schemas.microsoft.com/office/drawing/2014/main" id="{A723EF1B-A5AD-43FF-BB92-4B18692D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929" y="64537"/>
            <a:ext cx="1565988" cy="1565988"/>
          </a:xfrm>
          <a:prstGeom prst="rect">
            <a:avLst/>
          </a:prstGeom>
        </p:spPr>
      </p:pic>
    </p:spTree>
    <p:extLst>
      <p:ext uri="{BB962C8B-B14F-4D97-AF65-F5344CB8AC3E}">
        <p14:creationId xmlns:p14="http://schemas.microsoft.com/office/powerpoint/2010/main" val="1666244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23AAF9-03DA-4892-B69D-C1D87A3341C2}"/>
              </a:ext>
            </a:extLst>
          </p:cNvPr>
          <p:cNvPicPr>
            <a:picLocks noChangeAspect="1"/>
          </p:cNvPicPr>
          <p:nvPr/>
        </p:nvPicPr>
        <p:blipFill>
          <a:blip r:embed="rId2">
            <a:alphaModFix amt="20000"/>
          </a:blip>
          <a:stretch>
            <a:fillRect/>
          </a:stretch>
        </p:blipFill>
        <p:spPr>
          <a:xfrm>
            <a:off x="6419961" y="590363"/>
            <a:ext cx="5772039" cy="4958181"/>
          </a:xfrm>
          <a:prstGeom prst="rect">
            <a:avLst/>
          </a:prstGeom>
        </p:spPr>
      </p:pic>
      <p:graphicFrame>
        <p:nvGraphicFramePr>
          <p:cNvPr id="5" name="Table 4">
            <a:extLst>
              <a:ext uri="{FF2B5EF4-FFF2-40B4-BE49-F238E27FC236}">
                <a16:creationId xmlns:a16="http://schemas.microsoft.com/office/drawing/2014/main" id="{91861B40-ED6A-48DF-B567-B4C1E919E4CD}"/>
              </a:ext>
            </a:extLst>
          </p:cNvPr>
          <p:cNvGraphicFramePr>
            <a:graphicFrameLocks noGrp="1"/>
          </p:cNvGraphicFramePr>
          <p:nvPr/>
        </p:nvGraphicFramePr>
        <p:xfrm>
          <a:off x="270855" y="850813"/>
          <a:ext cx="8074153" cy="1999809"/>
        </p:xfrm>
        <a:graphic>
          <a:graphicData uri="http://schemas.openxmlformats.org/drawingml/2006/table">
            <a:tbl>
              <a:tblPr firstRow="1" firstCol="1" bandRow="1">
                <a:tableStyleId>{F2DE63D5-997A-4646-A377-4702673A728D}</a:tableStyleId>
              </a:tblPr>
              <a:tblGrid>
                <a:gridCol w="8074153">
                  <a:extLst>
                    <a:ext uri="{9D8B030D-6E8A-4147-A177-3AD203B41FA5}">
                      <a16:colId xmlns:a16="http://schemas.microsoft.com/office/drawing/2014/main" val="3110548814"/>
                    </a:ext>
                  </a:extLst>
                </a:gridCol>
              </a:tblGrid>
              <a:tr h="249843">
                <a:tc>
                  <a:txBody>
                    <a:bodyPr/>
                    <a:lstStyle/>
                    <a:p>
                      <a:pPr marL="0" marR="0">
                        <a:lnSpc>
                          <a:spcPct val="150000"/>
                        </a:lnSpc>
                        <a:spcBef>
                          <a:spcPts val="0"/>
                        </a:spcBef>
                        <a:spcAft>
                          <a:spcPts val="0"/>
                        </a:spcAft>
                      </a:pPr>
                      <a:r>
                        <a:rPr lang="en-US" sz="1400" dirty="0">
                          <a:effectLst/>
                        </a:rPr>
                        <a:t>Research Objectives – Cardiovascular disease diagnose modelling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475104"/>
                  </a:ext>
                </a:extLst>
              </a:tr>
              <a:tr h="249843">
                <a:tc>
                  <a:txBody>
                    <a:bodyPr/>
                    <a:lstStyle/>
                    <a:p>
                      <a:pPr marL="0" marR="0" algn="ctr">
                        <a:lnSpc>
                          <a:spcPct val="150000"/>
                        </a:lnSpc>
                        <a:spcBef>
                          <a:spcPts val="0"/>
                        </a:spcBef>
                        <a:spcAft>
                          <a:spcPts val="0"/>
                        </a:spcAft>
                      </a:pPr>
                      <a:r>
                        <a:rPr lang="en-US" sz="1400">
                          <a:effectLst/>
                        </a:rPr>
                        <a:t>Objective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6553338"/>
                  </a:ext>
                </a:extLst>
              </a:tr>
              <a:tr h="249843">
                <a:tc>
                  <a:txBody>
                    <a:bodyPr/>
                    <a:lstStyle/>
                    <a:p>
                      <a:pPr marL="0" marR="0">
                        <a:lnSpc>
                          <a:spcPct val="150000"/>
                        </a:lnSpc>
                        <a:spcBef>
                          <a:spcPts val="0"/>
                        </a:spcBef>
                        <a:spcAft>
                          <a:spcPts val="0"/>
                        </a:spcAft>
                        <a:tabLst>
                          <a:tab pos="1009650" algn="l"/>
                        </a:tabLst>
                      </a:pPr>
                      <a:r>
                        <a:rPr lang="en-US" sz="1400">
                          <a:effectLst/>
                        </a:rPr>
                        <a:t>To identify all diverse pathways to end-stage Cardiovascular Disease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0608055"/>
                  </a:ext>
                </a:extLst>
              </a:tr>
              <a:tr h="249843">
                <a:tc>
                  <a:txBody>
                    <a:bodyPr/>
                    <a:lstStyle/>
                    <a:p>
                      <a:pPr marL="0" marR="0">
                        <a:lnSpc>
                          <a:spcPct val="150000"/>
                        </a:lnSpc>
                        <a:spcBef>
                          <a:spcPts val="0"/>
                        </a:spcBef>
                        <a:spcAft>
                          <a:spcPts val="0"/>
                        </a:spcAft>
                      </a:pPr>
                      <a:r>
                        <a:rPr lang="en-US" sz="1400">
                          <a:effectLst/>
                        </a:rPr>
                        <a:t>Analyze the availability of existing computer aided cardiac models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054131"/>
                  </a:ext>
                </a:extLst>
              </a:tr>
              <a:tr h="249843">
                <a:tc>
                  <a:txBody>
                    <a:bodyPr/>
                    <a:lstStyle/>
                    <a:p>
                      <a:pPr marL="0" marR="0">
                        <a:lnSpc>
                          <a:spcPct val="150000"/>
                        </a:lnSpc>
                        <a:spcBef>
                          <a:spcPts val="0"/>
                        </a:spcBef>
                        <a:spcAft>
                          <a:spcPts val="0"/>
                        </a:spcAft>
                      </a:pPr>
                      <a:r>
                        <a:rPr lang="en-US" sz="1400">
                          <a:effectLst/>
                        </a:rPr>
                        <a:t>Implement Machine Learning based AI prediction engine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0417408"/>
                  </a:ext>
                </a:extLst>
              </a:tr>
              <a:tr h="249843">
                <a:tc>
                  <a:txBody>
                    <a:bodyPr/>
                    <a:lstStyle/>
                    <a:p>
                      <a:pPr marL="0" marR="0">
                        <a:lnSpc>
                          <a:spcPct val="150000"/>
                        </a:lnSpc>
                        <a:spcBef>
                          <a:spcPts val="0"/>
                        </a:spcBef>
                        <a:spcAft>
                          <a:spcPts val="0"/>
                        </a:spcAft>
                        <a:tabLst>
                          <a:tab pos="1130300" algn="l"/>
                        </a:tabLst>
                      </a:pPr>
                      <a:r>
                        <a:rPr lang="en-US" sz="1400">
                          <a:effectLst/>
                        </a:rPr>
                        <a:t>Apply the diagnosis models to prediction engine and analyze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952969"/>
                  </a:ext>
                </a:extLst>
              </a:tr>
              <a:tr h="249843">
                <a:tc>
                  <a:txBody>
                    <a:bodyPr/>
                    <a:lstStyle/>
                    <a:p>
                      <a:pPr marL="0" marR="0">
                        <a:lnSpc>
                          <a:spcPct val="150000"/>
                        </a:lnSpc>
                        <a:spcBef>
                          <a:spcPts val="0"/>
                        </a:spcBef>
                        <a:spcAft>
                          <a:spcPts val="0"/>
                        </a:spcAft>
                      </a:pPr>
                      <a:r>
                        <a:rPr lang="en-US" sz="1400" dirty="0">
                          <a:effectLst/>
                        </a:rPr>
                        <a:t>Evaluate the prediction engine using patient’s clinical history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6214606"/>
                  </a:ext>
                </a:extLst>
              </a:tr>
            </a:tbl>
          </a:graphicData>
        </a:graphic>
      </p:graphicFrame>
      <p:graphicFrame>
        <p:nvGraphicFramePr>
          <p:cNvPr id="6" name="Table 5">
            <a:extLst>
              <a:ext uri="{FF2B5EF4-FFF2-40B4-BE49-F238E27FC236}">
                <a16:creationId xmlns:a16="http://schemas.microsoft.com/office/drawing/2014/main" id="{399152C6-8745-490E-96C3-E8444F319BE1}"/>
              </a:ext>
            </a:extLst>
          </p:cNvPr>
          <p:cNvGraphicFramePr>
            <a:graphicFrameLocks noGrp="1"/>
          </p:cNvGraphicFramePr>
          <p:nvPr/>
        </p:nvGraphicFramePr>
        <p:xfrm>
          <a:off x="270854" y="3140102"/>
          <a:ext cx="8074154" cy="2999178"/>
        </p:xfrm>
        <a:graphic>
          <a:graphicData uri="http://schemas.openxmlformats.org/drawingml/2006/table">
            <a:tbl>
              <a:tblPr firstRow="1" firstCol="1" bandRow="1">
                <a:tableStyleId>{F2DE63D5-997A-4646-A377-4702673A728D}</a:tableStyleId>
              </a:tblPr>
              <a:tblGrid>
                <a:gridCol w="8074154">
                  <a:extLst>
                    <a:ext uri="{9D8B030D-6E8A-4147-A177-3AD203B41FA5}">
                      <a16:colId xmlns:a16="http://schemas.microsoft.com/office/drawing/2014/main" val="3076492378"/>
                    </a:ext>
                  </a:extLst>
                </a:gridCol>
              </a:tblGrid>
              <a:tr h="333242">
                <a:tc>
                  <a:txBody>
                    <a:bodyPr/>
                    <a:lstStyle/>
                    <a:p>
                      <a:pPr marL="0" marR="0">
                        <a:lnSpc>
                          <a:spcPct val="150000"/>
                        </a:lnSpc>
                        <a:spcBef>
                          <a:spcPts val="0"/>
                        </a:spcBef>
                        <a:spcAft>
                          <a:spcPts val="0"/>
                        </a:spcAft>
                      </a:pPr>
                      <a:r>
                        <a:rPr lang="en-US" sz="1400">
                          <a:effectLst/>
                        </a:rPr>
                        <a:t>Technical Objectives – Technical Perspectives and Design Model Architecture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474072"/>
                  </a:ext>
                </a:extLst>
              </a:tr>
              <a:tr h="333242">
                <a:tc>
                  <a:txBody>
                    <a:bodyPr/>
                    <a:lstStyle/>
                    <a:p>
                      <a:pPr marL="0" marR="0" algn="ctr">
                        <a:lnSpc>
                          <a:spcPct val="150000"/>
                        </a:lnSpc>
                        <a:spcBef>
                          <a:spcPts val="0"/>
                        </a:spcBef>
                        <a:spcAft>
                          <a:spcPts val="0"/>
                        </a:spcAft>
                      </a:pPr>
                      <a:r>
                        <a:rPr lang="en-US" sz="1400">
                          <a:effectLst/>
                        </a:rPr>
                        <a:t>Objective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2076406"/>
                  </a:ext>
                </a:extLst>
              </a:tr>
              <a:tr h="333242">
                <a:tc>
                  <a:txBody>
                    <a:bodyPr/>
                    <a:lstStyle/>
                    <a:p>
                      <a:pPr marL="0" marR="0" algn="just">
                        <a:lnSpc>
                          <a:spcPct val="150000"/>
                        </a:lnSpc>
                        <a:spcBef>
                          <a:spcPts val="0"/>
                        </a:spcBef>
                        <a:spcAft>
                          <a:spcPts val="0"/>
                        </a:spcAft>
                        <a:tabLst>
                          <a:tab pos="1009650" algn="l"/>
                        </a:tabLst>
                      </a:pPr>
                      <a:r>
                        <a:rPr lang="en-US" sz="1400">
                          <a:effectLst/>
                        </a:rPr>
                        <a:t>To identify the specific risk factors on Cardiovascular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5530756"/>
                  </a:ext>
                </a:extLst>
              </a:tr>
              <a:tr h="333242">
                <a:tc>
                  <a:txBody>
                    <a:bodyPr/>
                    <a:lstStyle/>
                    <a:p>
                      <a:pPr marL="0" marR="0" algn="just">
                        <a:lnSpc>
                          <a:spcPct val="150000"/>
                        </a:lnSpc>
                        <a:spcBef>
                          <a:spcPts val="0"/>
                        </a:spcBef>
                        <a:spcAft>
                          <a:spcPts val="0"/>
                        </a:spcAft>
                      </a:pPr>
                      <a:r>
                        <a:rPr lang="en-US" sz="1400">
                          <a:effectLst/>
                        </a:rPr>
                        <a:t>Analyze the risk factors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8238699"/>
                  </a:ext>
                </a:extLst>
              </a:tr>
              <a:tr h="333242">
                <a:tc>
                  <a:txBody>
                    <a:bodyPr/>
                    <a:lstStyle/>
                    <a:p>
                      <a:pPr marL="0" marR="0" algn="just">
                        <a:lnSpc>
                          <a:spcPct val="150000"/>
                        </a:lnSpc>
                        <a:spcBef>
                          <a:spcPts val="0"/>
                        </a:spcBef>
                        <a:spcAft>
                          <a:spcPts val="0"/>
                        </a:spcAft>
                      </a:pPr>
                      <a:r>
                        <a:rPr lang="en-US" sz="1400" dirty="0">
                          <a:effectLst/>
                        </a:rPr>
                        <a:t>Survey on best machine learning algorithms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7032239"/>
                  </a:ext>
                </a:extLst>
              </a:tr>
              <a:tr h="333242">
                <a:tc>
                  <a:txBody>
                    <a:bodyPr/>
                    <a:lstStyle/>
                    <a:p>
                      <a:pPr marL="0" marR="0" algn="just">
                        <a:lnSpc>
                          <a:spcPct val="150000"/>
                        </a:lnSpc>
                        <a:spcBef>
                          <a:spcPts val="0"/>
                        </a:spcBef>
                        <a:spcAft>
                          <a:spcPts val="0"/>
                        </a:spcAft>
                        <a:tabLst>
                          <a:tab pos="1130300" algn="l"/>
                        </a:tabLst>
                      </a:pPr>
                      <a:r>
                        <a:rPr lang="en-US" sz="1400">
                          <a:effectLst/>
                        </a:rPr>
                        <a:t>Analyze the model for selecting the best machine learning algorithms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1066105"/>
                  </a:ext>
                </a:extLst>
              </a:tr>
              <a:tr h="333242">
                <a:tc>
                  <a:txBody>
                    <a:bodyPr/>
                    <a:lstStyle/>
                    <a:p>
                      <a:pPr marL="0" marR="0" algn="just">
                        <a:lnSpc>
                          <a:spcPct val="150000"/>
                        </a:lnSpc>
                        <a:spcBef>
                          <a:spcPts val="0"/>
                        </a:spcBef>
                        <a:spcAft>
                          <a:spcPts val="0"/>
                        </a:spcAft>
                      </a:pPr>
                      <a:r>
                        <a:rPr lang="en-US" sz="1400">
                          <a:effectLst/>
                        </a:rPr>
                        <a:t>Analyze the ML decision model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9921036"/>
                  </a:ext>
                </a:extLst>
              </a:tr>
              <a:tr h="333242">
                <a:tc>
                  <a:txBody>
                    <a:bodyPr/>
                    <a:lstStyle/>
                    <a:p>
                      <a:pPr marL="0" marR="0" algn="just">
                        <a:lnSpc>
                          <a:spcPct val="150000"/>
                        </a:lnSpc>
                        <a:spcBef>
                          <a:spcPts val="0"/>
                        </a:spcBef>
                        <a:spcAft>
                          <a:spcPts val="0"/>
                        </a:spcAft>
                      </a:pPr>
                      <a:r>
                        <a:rPr lang="en-US" sz="1400">
                          <a:effectLst/>
                        </a:rPr>
                        <a:t>Implement the model using machine learning techniques and data mining concepts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0462091"/>
                  </a:ext>
                </a:extLst>
              </a:tr>
              <a:tr h="333242">
                <a:tc>
                  <a:txBody>
                    <a:bodyPr/>
                    <a:lstStyle/>
                    <a:p>
                      <a:pPr marL="0" marR="0" algn="just">
                        <a:lnSpc>
                          <a:spcPct val="150000"/>
                        </a:lnSpc>
                        <a:spcBef>
                          <a:spcPts val="0"/>
                        </a:spcBef>
                        <a:spcAft>
                          <a:spcPts val="0"/>
                        </a:spcAft>
                      </a:pPr>
                      <a:r>
                        <a:rPr lang="en-US" sz="1400" dirty="0">
                          <a:effectLst/>
                        </a:rPr>
                        <a:t>Evaluate the prediction engine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823145"/>
                  </a:ext>
                </a:extLst>
              </a:tr>
            </a:tbl>
          </a:graphicData>
        </a:graphic>
      </p:graphicFrame>
      <p:sp>
        <p:nvSpPr>
          <p:cNvPr id="7" name="Rectangle 6">
            <a:extLst>
              <a:ext uri="{FF2B5EF4-FFF2-40B4-BE49-F238E27FC236}">
                <a16:creationId xmlns:a16="http://schemas.microsoft.com/office/drawing/2014/main" id="{C727540D-4E01-4898-895D-25FF00ABBB23}"/>
              </a:ext>
            </a:extLst>
          </p:cNvPr>
          <p:cNvSpPr/>
          <p:nvPr/>
        </p:nvSpPr>
        <p:spPr>
          <a:xfrm>
            <a:off x="603833" y="258099"/>
            <a:ext cx="2860720" cy="458074"/>
          </a:xfrm>
          <a:prstGeom prst="rect">
            <a:avLst/>
          </a:prstGeom>
        </p:spPr>
        <p:txBody>
          <a:bodyPr wrap="none">
            <a:spAutoFit/>
          </a:bodyPr>
          <a:lstStyle/>
          <a:p>
            <a:pPr>
              <a:lnSpc>
                <a:spcPct val="150000"/>
              </a:lnSpc>
              <a:spcBef>
                <a:spcPts val="200"/>
              </a:spcBef>
            </a:pPr>
            <a:r>
              <a:rPr lang="en-US" b="1" u="sng" dirty="0">
                <a:solidFill>
                  <a:srgbClr val="2F5496"/>
                </a:solidFill>
                <a:latin typeface="Times New Roman" panose="02020603050405020304" pitchFamily="18" charset="0"/>
                <a:ea typeface="Times New Roman" panose="02020603050405020304" pitchFamily="18" charset="0"/>
              </a:rPr>
              <a:t>Objectives of the Research </a:t>
            </a:r>
          </a:p>
        </p:txBody>
      </p:sp>
    </p:spTree>
    <p:extLst>
      <p:ext uri="{BB962C8B-B14F-4D97-AF65-F5344CB8AC3E}">
        <p14:creationId xmlns:p14="http://schemas.microsoft.com/office/powerpoint/2010/main" val="28385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761EECA-BD14-4373-8B9D-5FB1760CDE63}"/>
              </a:ext>
            </a:extLst>
          </p:cNvPr>
          <p:cNvGraphicFramePr>
            <a:graphicFrameLocks noGrp="1"/>
          </p:cNvGraphicFramePr>
          <p:nvPr/>
        </p:nvGraphicFramePr>
        <p:xfrm>
          <a:off x="125436" y="138594"/>
          <a:ext cx="7784568" cy="6187561"/>
        </p:xfrm>
        <a:graphic>
          <a:graphicData uri="http://schemas.openxmlformats.org/drawingml/2006/table">
            <a:tbl>
              <a:tblPr firstRow="1" firstCol="1" bandRow="1">
                <a:tableStyleId>{3B4B98B0-60AC-42C2-AFA5-B58CD77FA1E5}</a:tableStyleId>
              </a:tblPr>
              <a:tblGrid>
                <a:gridCol w="7784568">
                  <a:extLst>
                    <a:ext uri="{9D8B030D-6E8A-4147-A177-3AD203B41FA5}">
                      <a16:colId xmlns:a16="http://schemas.microsoft.com/office/drawing/2014/main" val="1822604584"/>
                    </a:ext>
                  </a:extLst>
                </a:gridCol>
              </a:tblGrid>
              <a:tr h="3460416">
                <a:tc>
                  <a:txBody>
                    <a:bodyPr/>
                    <a:lstStyle/>
                    <a:p>
                      <a:pPr marL="342900" marR="0" lvl="0" indent="-342900" algn="just">
                        <a:lnSpc>
                          <a:spcPct val="150000"/>
                        </a:lnSpc>
                        <a:spcBef>
                          <a:spcPts val="0"/>
                        </a:spcBef>
                        <a:spcAft>
                          <a:spcPts val="0"/>
                        </a:spcAft>
                        <a:buFont typeface="Symbol" panose="05050102010706020507" pitchFamily="18" charset="2"/>
                        <a:buChar char=""/>
                      </a:pPr>
                      <a:r>
                        <a:rPr lang="en-US" sz="2000" u="sng" dirty="0">
                          <a:solidFill>
                            <a:srgbClr val="0070C0"/>
                          </a:solidFill>
                          <a:effectLst/>
                          <a:latin typeface="Calibri" panose="020F0502020204030204" pitchFamily="34" charset="0"/>
                        </a:rPr>
                        <a:t>Research Level Cardiovascular Prediction Tools:</a:t>
                      </a:r>
                      <a:endParaRPr lang="en-US" sz="2000" dirty="0">
                        <a:solidFill>
                          <a:srgbClr val="0070C0"/>
                        </a:solidFill>
                        <a:effectLst/>
                        <a:latin typeface="Calibri" panose="020F0502020204030204" pitchFamily="34" charset="0"/>
                      </a:endParaRP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Used for research level analysis of cardiovascular risk predictions. Most of these tools developed by research-based institutions for research level purposes.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Deployed to some healthcare authorities to test the tool accuracy levels and overcome.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Most of the research level prediction tools are limited to their already associated healthcare centers and hospitals etc. These types of tools did not deploy for production level.  </a:t>
                      </a:r>
                    </a:p>
                    <a:p>
                      <a:pPr marL="0" marR="0" algn="just">
                        <a:lnSpc>
                          <a:spcPct val="150000"/>
                        </a:lnSpc>
                        <a:spcBef>
                          <a:spcPts val="0"/>
                        </a:spcBef>
                        <a:spcAft>
                          <a:spcPts val="0"/>
                        </a:spcAft>
                      </a:pPr>
                      <a:r>
                        <a:rPr lang="en-US" sz="1800" dirty="0">
                          <a:solidFill>
                            <a:schemeClr val="accent4"/>
                          </a:solidFill>
                          <a:effectLst/>
                          <a:latin typeface="Calibri" panose="020F0502020204030204" pitchFamily="34" charset="0"/>
                        </a:rPr>
                        <a:t>      * </a:t>
                      </a:r>
                      <a:r>
                        <a:rPr lang="en-US" sz="1800" u="sng" dirty="0">
                          <a:solidFill>
                            <a:schemeClr val="accent4"/>
                          </a:solidFill>
                          <a:effectLst/>
                          <a:latin typeface="Calibri" panose="020F0502020204030204" pitchFamily="34" charset="0"/>
                        </a:rPr>
                        <a:t>Research Level Tools:</a:t>
                      </a:r>
                      <a:r>
                        <a:rPr lang="en-US" sz="1800" u="none" dirty="0">
                          <a:solidFill>
                            <a:schemeClr val="accent4"/>
                          </a:solidFill>
                          <a:effectLst/>
                          <a:latin typeface="Calibri" panose="020F0502020204030204" pitchFamily="34" charset="0"/>
                        </a:rPr>
                        <a:t>   QRISK</a:t>
                      </a:r>
                      <a:r>
                        <a:rPr lang="en-US" sz="1800" dirty="0">
                          <a:solidFill>
                            <a:schemeClr val="accent4"/>
                          </a:solidFill>
                          <a:effectLst/>
                          <a:latin typeface="Calibri" panose="020F0502020204030204" pitchFamily="34" charset="0"/>
                        </a:rPr>
                        <a:t>, QRISK2, QRISK3, SCORE etc.</a:t>
                      </a:r>
                    </a:p>
                  </a:txBody>
                  <a:tcPr marL="68580" marR="68580" marT="0" marB="0"/>
                </a:tc>
                <a:extLst>
                  <a:ext uri="{0D108BD9-81ED-4DB2-BD59-A6C34878D82A}">
                    <a16:rowId xmlns:a16="http://schemas.microsoft.com/office/drawing/2014/main" val="2350307551"/>
                  </a:ext>
                </a:extLst>
              </a:tr>
              <a:tr h="2727145">
                <a:tc>
                  <a:txBody>
                    <a:bodyPr/>
                    <a:lstStyle/>
                    <a:p>
                      <a:pPr marL="342900" marR="0" lvl="0" indent="-342900" algn="just">
                        <a:lnSpc>
                          <a:spcPct val="150000"/>
                        </a:lnSpc>
                        <a:spcBef>
                          <a:spcPts val="0"/>
                        </a:spcBef>
                        <a:spcAft>
                          <a:spcPts val="0"/>
                        </a:spcAft>
                        <a:buFont typeface="Symbol" panose="05050102010706020507" pitchFamily="18" charset="2"/>
                        <a:buChar char=""/>
                      </a:pPr>
                      <a:r>
                        <a:rPr lang="en-US" sz="2000" u="sng" dirty="0">
                          <a:solidFill>
                            <a:srgbClr val="0070C0"/>
                          </a:solidFill>
                          <a:effectLst/>
                          <a:latin typeface="Calibri" panose="020F0502020204030204" pitchFamily="34" charset="0"/>
                        </a:rPr>
                        <a:t>Production Level Cardiovascular Prediction Tools:</a:t>
                      </a:r>
                      <a:endParaRPr lang="en-US" sz="2000" dirty="0">
                        <a:solidFill>
                          <a:srgbClr val="0070C0"/>
                        </a:solidFill>
                        <a:effectLst/>
                        <a:latin typeface="Calibri" panose="020F0502020204030204" pitchFamily="34" charset="0"/>
                      </a:endParaRP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There are limited number of tools were introduced for production level cardiovascular risk prediction.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Introduced by IBM Watson research center, California, USA.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Most of the tools were used by hospitals, medical care centers and other healthcare facilities.</a:t>
                      </a:r>
                    </a:p>
                    <a:p>
                      <a:pPr marL="0" marR="0" algn="just">
                        <a:lnSpc>
                          <a:spcPct val="150000"/>
                        </a:lnSpc>
                        <a:spcBef>
                          <a:spcPts val="0"/>
                        </a:spcBef>
                        <a:spcAft>
                          <a:spcPts val="0"/>
                        </a:spcAft>
                      </a:pPr>
                      <a:r>
                        <a:rPr lang="en-US" sz="1600" dirty="0">
                          <a:effectLst/>
                          <a:latin typeface="Calibri" panose="020F0502020204030204" pitchFamily="34" charset="0"/>
                        </a:rPr>
                        <a:t>      </a:t>
                      </a:r>
                      <a:r>
                        <a:rPr lang="en-US" sz="1600" dirty="0">
                          <a:solidFill>
                            <a:schemeClr val="accent4"/>
                          </a:solidFill>
                          <a:effectLst/>
                          <a:latin typeface="Calibri" panose="020F0502020204030204" pitchFamily="34" charset="0"/>
                        </a:rPr>
                        <a:t>* </a:t>
                      </a:r>
                      <a:r>
                        <a:rPr lang="en-US" sz="1800" u="sng" dirty="0">
                          <a:solidFill>
                            <a:schemeClr val="accent4"/>
                          </a:solidFill>
                          <a:effectLst/>
                          <a:latin typeface="Calibri" panose="020F0502020204030204" pitchFamily="34" charset="0"/>
                        </a:rPr>
                        <a:t>Production Level Tools:</a:t>
                      </a:r>
                      <a:r>
                        <a:rPr lang="en-US" sz="1800" dirty="0">
                          <a:effectLst/>
                          <a:latin typeface="Calibri" panose="020F0502020204030204" pitchFamily="34" charset="0"/>
                        </a:rPr>
                        <a:t>      </a:t>
                      </a:r>
                      <a:r>
                        <a:rPr lang="en-US" sz="1800" dirty="0">
                          <a:solidFill>
                            <a:schemeClr val="accent4"/>
                          </a:solidFill>
                          <a:effectLst/>
                          <a:latin typeface="Calibri" panose="020F0502020204030204" pitchFamily="34" charset="0"/>
                        </a:rPr>
                        <a:t>IBM Watson Care Manager, Merge Cardio etc.</a:t>
                      </a:r>
                      <a:endParaRPr lang="en-US"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5991619"/>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DB197ACF-D8C9-4DAA-8662-B09252236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206" y="3781886"/>
            <a:ext cx="3715627" cy="19784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07703264-132A-403C-B9E9-5C69F5B8D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0350" y="735343"/>
            <a:ext cx="3422662" cy="1711331"/>
          </a:xfrm>
          <a:prstGeom prst="rect">
            <a:avLst/>
          </a:prstGeom>
        </p:spPr>
      </p:pic>
    </p:spTree>
    <p:extLst>
      <p:ext uri="{BB962C8B-B14F-4D97-AF65-F5344CB8AC3E}">
        <p14:creationId xmlns:p14="http://schemas.microsoft.com/office/powerpoint/2010/main" val="1111687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A1162F-A525-4183-9727-BFBB40A9F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95" y="223562"/>
            <a:ext cx="1424725" cy="148804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5A335CE5-738B-4C6B-BC38-21480534D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43" y="957669"/>
            <a:ext cx="8797464" cy="4942661"/>
          </a:xfrm>
          <a:prstGeom prst="rect">
            <a:avLst/>
          </a:prstGeom>
        </p:spPr>
      </p:pic>
      <p:sp>
        <p:nvSpPr>
          <p:cNvPr id="7" name="Rectangle 6">
            <a:extLst>
              <a:ext uri="{FF2B5EF4-FFF2-40B4-BE49-F238E27FC236}">
                <a16:creationId xmlns:a16="http://schemas.microsoft.com/office/drawing/2014/main" id="{CC096BF7-9C04-4CAD-B2C2-CEA30552D0E2}"/>
              </a:ext>
            </a:extLst>
          </p:cNvPr>
          <p:cNvSpPr/>
          <p:nvPr/>
        </p:nvSpPr>
        <p:spPr>
          <a:xfrm>
            <a:off x="1530220" y="64941"/>
            <a:ext cx="6751490"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Research Level Cardiovascular Prediction Tools</a:t>
            </a:r>
          </a:p>
        </p:txBody>
      </p:sp>
    </p:spTree>
    <p:extLst>
      <p:ext uri="{BB962C8B-B14F-4D97-AF65-F5344CB8AC3E}">
        <p14:creationId xmlns:p14="http://schemas.microsoft.com/office/powerpoint/2010/main" val="52157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45FE564-00FB-4B1D-BDAA-7C6A6F791E17}"/>
              </a:ext>
            </a:extLst>
          </p:cNvPr>
          <p:cNvGraphicFramePr>
            <a:graphicFrameLocks noGrp="1"/>
          </p:cNvGraphicFramePr>
          <p:nvPr/>
        </p:nvGraphicFramePr>
        <p:xfrm>
          <a:off x="5505952" y="113975"/>
          <a:ext cx="6238043" cy="6111013"/>
        </p:xfrm>
        <a:graphic>
          <a:graphicData uri="http://schemas.openxmlformats.org/drawingml/2006/table">
            <a:tbl>
              <a:tblPr firstRow="1" firstCol="1" bandRow="1">
                <a:tableStyleId>{5940675A-B579-460E-94D1-54222C63F5DA}</a:tableStyleId>
              </a:tblPr>
              <a:tblGrid>
                <a:gridCol w="6238043">
                  <a:extLst>
                    <a:ext uri="{9D8B030D-6E8A-4147-A177-3AD203B41FA5}">
                      <a16:colId xmlns:a16="http://schemas.microsoft.com/office/drawing/2014/main" val="2478028606"/>
                    </a:ext>
                  </a:extLst>
                </a:gridCol>
              </a:tblGrid>
              <a:tr h="296643">
                <a:tc>
                  <a:txBody>
                    <a:bodyPr/>
                    <a:lstStyle/>
                    <a:p>
                      <a:pPr marL="0" marR="0">
                        <a:lnSpc>
                          <a:spcPct val="150000"/>
                        </a:lnSpc>
                        <a:spcBef>
                          <a:spcPts val="0"/>
                        </a:spcBef>
                        <a:spcAft>
                          <a:spcPts val="0"/>
                        </a:spcAft>
                      </a:pPr>
                      <a:r>
                        <a:rPr lang="en-US" sz="1600" b="1" dirty="0">
                          <a:effectLst/>
                          <a:latin typeface="Calibri" panose="020F0502020204030204" pitchFamily="34" charset="0"/>
                        </a:rPr>
                        <a:t>IBM Watson Care Manager ( Watson Care Manager, 2019)</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1">
                        <a:lumMod val="40000"/>
                        <a:lumOff val="60000"/>
                      </a:schemeClr>
                    </a:solidFill>
                  </a:tcPr>
                </a:tc>
                <a:extLst>
                  <a:ext uri="{0D108BD9-81ED-4DB2-BD59-A6C34878D82A}">
                    <a16:rowId xmlns:a16="http://schemas.microsoft.com/office/drawing/2014/main" val="2700449280"/>
                  </a:ext>
                </a:extLst>
              </a:tr>
              <a:tr h="1707193">
                <a:tc>
                  <a:txBody>
                    <a:bodyPr/>
                    <a:lstStyle/>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IBM Watson Care Manager is cloud based healthcare management system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help the healthcare organizations to focus on patient care.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Care teams can capture the clinical details both unstructured and structured information, selected programs and create individualized care plans for patients.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These care plans can be adjusted to address changing biological, social, physiological and functional needs.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3829702858"/>
                  </a:ext>
                </a:extLst>
              </a:tr>
              <a:tr h="296643">
                <a:tc>
                  <a:txBody>
                    <a:bodyPr/>
                    <a:lstStyle/>
                    <a:p>
                      <a:pPr marL="0" marR="0" algn="ctr">
                        <a:lnSpc>
                          <a:spcPct val="150000"/>
                        </a:lnSpc>
                        <a:spcBef>
                          <a:spcPts val="0"/>
                        </a:spcBef>
                        <a:spcAft>
                          <a:spcPts val="0"/>
                        </a:spcAft>
                      </a:pPr>
                      <a:r>
                        <a:rPr lang="en-US" sz="1600" b="1" dirty="0">
                          <a:effectLst/>
                          <a:latin typeface="Calibri" panose="020F0502020204030204" pitchFamily="34" charset="0"/>
                        </a:rPr>
                        <a:t>Features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54770662"/>
                  </a:ext>
                </a:extLst>
              </a:tr>
              <a:tr h="838632">
                <a:tc>
                  <a:txBody>
                    <a:bodyPr/>
                    <a:lstStyle/>
                    <a:p>
                      <a:pPr marL="285750" marR="0" indent="-285750">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Care management workflows</a:t>
                      </a:r>
                    </a:p>
                    <a:p>
                      <a:pPr marL="285750" marR="0" lvl="0" indent="-285750" algn="l" defTabSz="914423"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effectLst/>
                          <a:latin typeface="Calibri" panose="020F0502020204030204" pitchFamily="34" charset="0"/>
                        </a:rPr>
                        <a:t>Health Summary Review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23"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effectLst/>
                          <a:latin typeface="Calibri" panose="020F0502020204030204" pitchFamily="34" charset="0"/>
                        </a:rPr>
                        <a:t>Third-party system integration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276229988"/>
                  </a:ext>
                </a:extLst>
              </a:tr>
              <a:tr h="259592">
                <a:tc>
                  <a:txBody>
                    <a:bodyPr/>
                    <a:lstStyle/>
                    <a:p>
                      <a:pPr marL="0" marR="0">
                        <a:lnSpc>
                          <a:spcPct val="150000"/>
                        </a:lnSpc>
                        <a:spcBef>
                          <a:spcPts val="0"/>
                        </a:spcBef>
                        <a:spcAft>
                          <a:spcPts val="0"/>
                        </a:spcAft>
                      </a:pPr>
                      <a:r>
                        <a:rPr lang="en-US" sz="1400" dirty="0">
                          <a:solidFill>
                            <a:schemeClr val="tx1"/>
                          </a:solidFill>
                          <a:effectLst/>
                          <a:latin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3"/>
                    </a:solidFill>
                  </a:tcPr>
                </a:tc>
                <a:extLst>
                  <a:ext uri="{0D108BD9-81ED-4DB2-BD59-A6C34878D82A}">
                    <a16:rowId xmlns:a16="http://schemas.microsoft.com/office/drawing/2014/main" val="459976547"/>
                  </a:ext>
                </a:extLst>
              </a:tr>
              <a:tr h="296643">
                <a:tc>
                  <a:txBody>
                    <a:bodyPr/>
                    <a:lstStyle/>
                    <a:p>
                      <a:pPr marL="0" marR="0">
                        <a:lnSpc>
                          <a:spcPct val="150000"/>
                        </a:lnSpc>
                        <a:spcBef>
                          <a:spcPts val="0"/>
                        </a:spcBef>
                        <a:spcAft>
                          <a:spcPts val="0"/>
                        </a:spcAft>
                      </a:pPr>
                      <a:r>
                        <a:rPr lang="en-US" sz="1600" b="1" dirty="0">
                          <a:effectLst/>
                          <a:latin typeface="Calibri" panose="020F0502020204030204" pitchFamily="34" charset="0"/>
                        </a:rPr>
                        <a:t>IBM Watson Oncology Clinical Trail Matching (2017)</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1">
                        <a:lumMod val="40000"/>
                        <a:lumOff val="60000"/>
                      </a:schemeClr>
                    </a:solidFill>
                  </a:tcPr>
                </a:tc>
                <a:extLst>
                  <a:ext uri="{0D108BD9-81ED-4DB2-BD59-A6C34878D82A}">
                    <a16:rowId xmlns:a16="http://schemas.microsoft.com/office/drawing/2014/main" val="2920941893"/>
                  </a:ext>
                </a:extLst>
              </a:tr>
              <a:tr h="549112">
                <a:tc>
                  <a:txBody>
                    <a:bodyPr/>
                    <a:lstStyle/>
                    <a:p>
                      <a:pPr marL="0" marR="0" indent="0">
                        <a:lnSpc>
                          <a:spcPct val="150000"/>
                        </a:lnSpc>
                        <a:spcBef>
                          <a:spcPts val="0"/>
                        </a:spcBef>
                        <a:spcAft>
                          <a:spcPts val="0"/>
                        </a:spcAft>
                        <a:buFont typeface="Arial" panose="020B0604020202020204" pitchFamily="34" charset="0"/>
                        <a:buNone/>
                      </a:pPr>
                      <a:r>
                        <a:rPr lang="en-US" sz="1400" dirty="0">
                          <a:effectLst/>
                          <a:latin typeface="Calibri" panose="020F0502020204030204" pitchFamily="34" charset="0"/>
                        </a:rPr>
                        <a:t>Watson oncology clinical trial matching platform provide clinicians to more easily and quickly find the patients clinical trials. Then it helps to coordinate clinical trials,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877787309"/>
                  </a:ext>
                </a:extLst>
              </a:tr>
              <a:tr h="296643">
                <a:tc>
                  <a:txBody>
                    <a:bodyPr/>
                    <a:lstStyle/>
                    <a:p>
                      <a:pPr marL="0" marR="0" algn="ctr">
                        <a:lnSpc>
                          <a:spcPct val="150000"/>
                        </a:lnSpc>
                        <a:spcBef>
                          <a:spcPts val="0"/>
                        </a:spcBef>
                        <a:spcAft>
                          <a:spcPts val="0"/>
                        </a:spcAft>
                      </a:pPr>
                      <a:r>
                        <a:rPr lang="en-US" sz="1600" b="1" dirty="0">
                          <a:effectLst/>
                          <a:latin typeface="Calibri" panose="020F0502020204030204" pitchFamily="34" charset="0"/>
                        </a:rPr>
                        <a:t>Features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233828824"/>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Analyzes structured and unstructured patient’s 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2408098058"/>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Support proactive patient identification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2699405025"/>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Identifies a list of relevant trial options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620247517"/>
                  </a:ext>
                </a:extLst>
              </a:tr>
              <a:tr h="230338">
                <a:tc>
                  <a:txBody>
                    <a:bodyPr/>
                    <a:lstStyle/>
                    <a:p>
                      <a:pPr marL="0" marR="0" algn="just">
                        <a:lnSpc>
                          <a:spcPct val="150000"/>
                        </a:lnSpc>
                        <a:spcBef>
                          <a:spcPts val="0"/>
                        </a:spcBef>
                        <a:spcAft>
                          <a:spcPts val="0"/>
                        </a:spcAft>
                      </a:pPr>
                      <a:r>
                        <a:rPr lang="en-US" sz="11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490251987"/>
                  </a:ext>
                </a:extLst>
              </a:tr>
            </a:tbl>
          </a:graphicData>
        </a:graphic>
      </p:graphicFrame>
      <p:pic>
        <p:nvPicPr>
          <p:cNvPr id="6" name="Picture 5" descr="A close up of a sign&#10;&#10;Description automatically generated">
            <a:extLst>
              <a:ext uri="{FF2B5EF4-FFF2-40B4-BE49-F238E27FC236}">
                <a16:creationId xmlns:a16="http://schemas.microsoft.com/office/drawing/2014/main" id="{53C5EC0E-FC1A-4693-AF95-3812DA62D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11" y="1522379"/>
            <a:ext cx="2415222" cy="2415222"/>
          </a:xfrm>
          <a:prstGeom prst="rect">
            <a:avLst/>
          </a:prstGeom>
          <a:ln>
            <a:noFill/>
          </a:ln>
          <a:effectLst>
            <a:outerShdw blurRad="292100" dist="139700" dir="2700000" algn="tl" rotWithShape="0">
              <a:srgbClr val="333333">
                <a:alpha val="65000"/>
              </a:srgbClr>
            </a:outerShdw>
          </a:effectLst>
        </p:spPr>
      </p:pic>
      <p:pic>
        <p:nvPicPr>
          <p:cNvPr id="8" name="Picture 7" descr="A close up of text on a black background&#10;&#10;Description automatically generated">
            <a:extLst>
              <a:ext uri="{FF2B5EF4-FFF2-40B4-BE49-F238E27FC236}">
                <a16:creationId xmlns:a16="http://schemas.microsoft.com/office/drawing/2014/main" id="{61A84865-C62E-441D-92CF-1A1F65809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05" y="4154353"/>
            <a:ext cx="3628719" cy="2041154"/>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27D2E44-6021-4281-A9BE-A2380DB34149}"/>
              </a:ext>
            </a:extLst>
          </p:cNvPr>
          <p:cNvSpPr/>
          <p:nvPr/>
        </p:nvSpPr>
        <p:spPr>
          <a:xfrm>
            <a:off x="246335" y="32570"/>
            <a:ext cx="4994359" cy="1159613"/>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Research Level Cardiovascular </a:t>
            </a:r>
          </a:p>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Prediction Tools</a:t>
            </a:r>
          </a:p>
        </p:txBody>
      </p:sp>
    </p:spTree>
    <p:extLst>
      <p:ext uri="{BB962C8B-B14F-4D97-AF65-F5344CB8AC3E}">
        <p14:creationId xmlns:p14="http://schemas.microsoft.com/office/powerpoint/2010/main" val="250693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0BC0-B7E2-4568-A58C-85F6861E8533}"/>
              </a:ext>
            </a:extLst>
          </p:cNvPr>
          <p:cNvSpPr>
            <a:spLocks noGrp="1"/>
          </p:cNvSpPr>
          <p:nvPr>
            <p:ph type="title"/>
          </p:nvPr>
        </p:nvSpPr>
        <p:spPr>
          <a:xfrm>
            <a:off x="762000" y="557784"/>
            <a:ext cx="3831336" cy="4956048"/>
          </a:xfrm>
          <a:prstGeom prst="rect">
            <a:avLst/>
          </a:prstGeom>
        </p:spPr>
        <p:txBody>
          <a:bodyPr anchor="t">
            <a:normAutofit/>
          </a:bodyPr>
          <a:lstStyle/>
          <a:p>
            <a:r>
              <a:rPr lang="en-US" dirty="0"/>
              <a:t>How I started to save human being </a:t>
            </a:r>
            <a:br>
              <a:rPr lang="en-US" dirty="0"/>
            </a:br>
            <a:br>
              <a:rPr lang="en-US" dirty="0"/>
            </a:br>
            <a:br>
              <a:rPr lang="en-US" dirty="0"/>
            </a:br>
            <a:r>
              <a:rPr lang="en-US" u="sng" dirty="0"/>
              <a:t>HealthCare</a:t>
            </a:r>
          </a:p>
        </p:txBody>
      </p:sp>
      <p:sp>
        <p:nvSpPr>
          <p:cNvPr id="4" name="Slide Number Placeholder 3">
            <a:extLst>
              <a:ext uri="{FF2B5EF4-FFF2-40B4-BE49-F238E27FC236}">
                <a16:creationId xmlns:a16="http://schemas.microsoft.com/office/drawing/2014/main" id="{54B94EB9-9841-4E57-9E95-7094AB7B10F8}"/>
              </a:ext>
            </a:extLst>
          </p:cNvPr>
          <p:cNvSpPr>
            <a:spLocks noGrp="1"/>
          </p:cNvSpPr>
          <p:nvPr>
            <p:ph type="sldNum" sz="quarter" idx="12"/>
          </p:nvPr>
        </p:nvSpPr>
        <p:spPr>
          <a:xfrm>
            <a:off x="11784011" y="587179"/>
            <a:ext cx="407988" cy="365125"/>
          </a:xfrm>
          <a:prstGeom prst="rect">
            <a:avLst/>
          </a:prstGeom>
        </p:spPr>
        <p:txBody>
          <a:bodyPr anchor="ctr">
            <a:normAutofit/>
          </a:bodyPr>
          <a:lstStyle/>
          <a:p>
            <a:pPr>
              <a:spcAft>
                <a:spcPts val="600"/>
              </a:spcAft>
            </a:pPr>
            <a:fld id="{7AAC19ED-7CFA-4AF2-BE7E-6017F4B12C94}" type="slidenum">
              <a:rPr lang="en-US" noProof="0" smtClean="0"/>
              <a:pPr>
                <a:spcAft>
                  <a:spcPts val="600"/>
                </a:spcAft>
              </a:pPr>
              <a:t>2</a:t>
            </a:fld>
            <a:endParaRPr lang="en-US" noProof="0"/>
          </a:p>
        </p:txBody>
      </p:sp>
      <p:pic>
        <p:nvPicPr>
          <p:cNvPr id="10" name="Content Placeholder 9">
            <a:extLst>
              <a:ext uri="{FF2B5EF4-FFF2-40B4-BE49-F238E27FC236}">
                <a16:creationId xmlns:a16="http://schemas.microsoft.com/office/drawing/2014/main" id="{91D078B7-A960-4276-8224-DC3E7798F3E2}"/>
              </a:ext>
            </a:extLst>
          </p:cNvPr>
          <p:cNvPicPr>
            <a:picLocks noGrp="1" noChangeAspect="1"/>
          </p:cNvPicPr>
          <p:nvPr>
            <p:ph sz="half" idx="2"/>
          </p:nvPr>
        </p:nvPicPr>
        <p:blipFill>
          <a:blip r:embed="rId2"/>
          <a:stretch>
            <a:fillRect/>
          </a:stretch>
        </p:blipFill>
        <p:spPr>
          <a:xfrm>
            <a:off x="5329238" y="1002220"/>
            <a:ext cx="6411944" cy="4274630"/>
          </a:xfrm>
        </p:spPr>
      </p:pic>
    </p:spTree>
    <p:extLst>
      <p:ext uri="{BB962C8B-B14F-4D97-AF65-F5344CB8AC3E}">
        <p14:creationId xmlns:p14="http://schemas.microsoft.com/office/powerpoint/2010/main" val="3660271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EDB7E4F8-4172-4033-A533-1195B628C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543175" cy="1800225"/>
          </a:xfrm>
          <a:prstGeom prst="rect">
            <a:avLst/>
          </a:prstGeom>
        </p:spPr>
      </p:pic>
      <p:sp>
        <p:nvSpPr>
          <p:cNvPr id="3" name="Rectangle 2">
            <a:extLst>
              <a:ext uri="{FF2B5EF4-FFF2-40B4-BE49-F238E27FC236}">
                <a16:creationId xmlns:a16="http://schemas.microsoft.com/office/drawing/2014/main" id="{C01BFD1D-FB91-49EA-838F-36AE5C4617F1}"/>
              </a:ext>
            </a:extLst>
          </p:cNvPr>
          <p:cNvSpPr/>
          <p:nvPr/>
        </p:nvSpPr>
        <p:spPr>
          <a:xfrm>
            <a:off x="2635105" y="152118"/>
            <a:ext cx="503465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Key Findings – Literature Review</a:t>
            </a:r>
          </a:p>
        </p:txBody>
      </p:sp>
      <p:sp>
        <p:nvSpPr>
          <p:cNvPr id="6" name="Rectangle 5">
            <a:extLst>
              <a:ext uri="{FF2B5EF4-FFF2-40B4-BE49-F238E27FC236}">
                <a16:creationId xmlns:a16="http://schemas.microsoft.com/office/drawing/2014/main" id="{6CE0E4B2-8915-4510-A0F0-67CD96AD7D77}"/>
              </a:ext>
            </a:extLst>
          </p:cNvPr>
          <p:cNvSpPr/>
          <p:nvPr/>
        </p:nvSpPr>
        <p:spPr>
          <a:xfrm>
            <a:off x="239764" y="1771650"/>
            <a:ext cx="11712471" cy="5224764"/>
          </a:xfrm>
          <a:prstGeom prst="rect">
            <a:avLst/>
          </a:prstGeom>
        </p:spPr>
        <p:txBody>
          <a:bodyPr wrap="square">
            <a:spAutoFit/>
          </a:bodyPr>
          <a:lstStyle/>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Identify the Cardiovascular Clinical Processes.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Research Level Existing Systems vs Production Level Existing Systems.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Electronic Health Records (Clinical Data).</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New concepts of Machine Learning models and Algorithmic Analysis.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Binary Classification Approaches :</a:t>
            </a:r>
          </a:p>
          <a:p>
            <a:pPr algn="just">
              <a:lnSpc>
                <a:spcPct val="150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	Supervised Learning – Classification (TensorFlow and Kera’s)</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Reinforcement Learning Concepts</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Multi-Agent Technologies in Cardiovascular Disease Management</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Multi-Agent Learning in Prediction Environment (Reinforcement Learning Environment)</a:t>
            </a:r>
          </a:p>
          <a:p>
            <a:pPr marL="171450" indent="-171450" algn="just">
              <a:lnSpc>
                <a:spcPct val="150000"/>
              </a:lnSpc>
              <a:spcAft>
                <a:spcPts val="800"/>
              </a:spcAft>
              <a:buFont typeface="Arial" panose="020B0604020202020204" pitchFamily="34" charset="0"/>
              <a:buChar char="•"/>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close up of text on a white background&#10;&#10;Description automatically generated">
            <a:extLst>
              <a:ext uri="{FF2B5EF4-FFF2-40B4-BE49-F238E27FC236}">
                <a16:creationId xmlns:a16="http://schemas.microsoft.com/office/drawing/2014/main" id="{120AA26E-72D0-400B-ACA1-4B3EDAD55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5242" y="1800225"/>
            <a:ext cx="4918152" cy="3050500"/>
          </a:xfrm>
          <a:prstGeom prst="rect">
            <a:avLst/>
          </a:prstGeom>
        </p:spPr>
      </p:pic>
    </p:spTree>
    <p:extLst>
      <p:ext uri="{BB962C8B-B14F-4D97-AF65-F5344CB8AC3E}">
        <p14:creationId xmlns:p14="http://schemas.microsoft.com/office/powerpoint/2010/main" val="221686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CC04AB-FB40-4C6B-8530-AF24786C5F18}"/>
              </a:ext>
            </a:extLst>
          </p:cNvPr>
          <p:cNvSpPr/>
          <p:nvPr/>
        </p:nvSpPr>
        <p:spPr>
          <a:xfrm>
            <a:off x="246469" y="83602"/>
            <a:ext cx="503465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System Requirement Specification</a:t>
            </a:r>
          </a:p>
        </p:txBody>
      </p:sp>
      <p:pic>
        <p:nvPicPr>
          <p:cNvPr id="5" name="Picture 4" descr="A close up of a logo&#10;&#10;Description automatically generated">
            <a:extLst>
              <a:ext uri="{FF2B5EF4-FFF2-40B4-BE49-F238E27FC236}">
                <a16:creationId xmlns:a16="http://schemas.microsoft.com/office/drawing/2014/main" id="{984EA6F3-B65F-411A-A690-1933D5D77F3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943772" y="373585"/>
            <a:ext cx="3874692" cy="2482673"/>
          </a:xfrm>
          <a:prstGeom prst="rect">
            <a:avLst/>
          </a:prstGeom>
        </p:spPr>
      </p:pic>
      <p:sp>
        <p:nvSpPr>
          <p:cNvPr id="6" name="Rectangle 5">
            <a:extLst>
              <a:ext uri="{FF2B5EF4-FFF2-40B4-BE49-F238E27FC236}">
                <a16:creationId xmlns:a16="http://schemas.microsoft.com/office/drawing/2014/main" id="{E92110B1-6B6C-438D-A5EA-50C452FBA726}"/>
              </a:ext>
            </a:extLst>
          </p:cNvPr>
          <p:cNvSpPr/>
          <p:nvPr/>
        </p:nvSpPr>
        <p:spPr>
          <a:xfrm>
            <a:off x="246469" y="807007"/>
            <a:ext cx="6635150" cy="1615827"/>
          </a:xfrm>
          <a:prstGeom prst="rect">
            <a:avLst/>
          </a:prstGeom>
        </p:spPr>
        <p:txBody>
          <a:bodyPr wrap="none">
            <a:spAutoFit/>
          </a:bodyPr>
          <a:lstStyle/>
          <a:p>
            <a:pPr>
              <a:lnSpc>
                <a:spcPct val="150000"/>
              </a:lnSpc>
            </a:pPr>
            <a:r>
              <a:rPr lang="en-US" b="1" u="sng" dirty="0">
                <a:solidFill>
                  <a:srgbClr val="000000"/>
                </a:solidFill>
                <a:latin typeface="Times New Roman" panose="02020603050405020304" pitchFamily="18" charset="0"/>
              </a:rPr>
              <a:t>Domain Expert Surveys </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Cardiology Domain Expert Survey</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Machine Learning &amp; Multi-Agent Systems Domain Expert Survey</a:t>
            </a:r>
          </a:p>
          <a:p>
            <a:endParaRPr lang="en-US" dirty="0">
              <a:solidFill>
                <a:srgbClr val="000000"/>
              </a:solidFill>
              <a:latin typeface="Times New Roman" panose="02020603050405020304" pitchFamily="18" charset="0"/>
            </a:endParaRPr>
          </a:p>
        </p:txBody>
      </p:sp>
      <p:sp>
        <p:nvSpPr>
          <p:cNvPr id="7" name="Rectangle 6">
            <a:extLst>
              <a:ext uri="{FF2B5EF4-FFF2-40B4-BE49-F238E27FC236}">
                <a16:creationId xmlns:a16="http://schemas.microsoft.com/office/drawing/2014/main" id="{287C1B0A-0BE0-42B6-99B1-99A9A77E9295}"/>
              </a:ext>
            </a:extLst>
          </p:cNvPr>
          <p:cNvSpPr/>
          <p:nvPr/>
        </p:nvSpPr>
        <p:spPr>
          <a:xfrm>
            <a:off x="246469" y="2733960"/>
            <a:ext cx="8770464" cy="2535566"/>
          </a:xfrm>
          <a:prstGeom prst="rect">
            <a:avLst/>
          </a:prstGeom>
        </p:spPr>
        <p:txBody>
          <a:bodyPr wrap="square">
            <a:spAutoFit/>
          </a:bodyPr>
          <a:lstStyle/>
          <a:p>
            <a:pPr>
              <a:lnSpc>
                <a:spcPct val="150000"/>
              </a:lnSpc>
            </a:pPr>
            <a:r>
              <a:rPr lang="en-US" b="1" u="sng" dirty="0"/>
              <a:t>Formal Interviews with Domain Experts </a:t>
            </a:r>
            <a:endParaRPr lang="en-US" b="1" u="sng"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Cardiology – Cardiothoracic Domain Experts (Physicians)</a:t>
            </a:r>
          </a:p>
          <a:p>
            <a:pPr marL="285750" indent="-285750">
              <a:lnSpc>
                <a:spcPct val="150000"/>
              </a:lnSpc>
              <a:buFont typeface="Arial" panose="020B0604020202020204" pitchFamily="34" charset="0"/>
              <a:buChar char="•"/>
            </a:pPr>
            <a:r>
              <a:rPr lang="en-US" dirty="0"/>
              <a:t>Cardiovascular Domain Expert (Specialize in Cardiovascular Medical Research)</a:t>
            </a:r>
          </a:p>
          <a:p>
            <a:pPr marL="285750" indent="-285750">
              <a:lnSpc>
                <a:spcPct val="150000"/>
              </a:lnSpc>
              <a:buFont typeface="Arial" panose="020B0604020202020204" pitchFamily="34" charset="0"/>
              <a:buChar char="•"/>
            </a:pPr>
            <a:r>
              <a:rPr lang="en-US" dirty="0"/>
              <a:t>Machine Learning – Domain Experts </a:t>
            </a:r>
          </a:p>
          <a:p>
            <a:pPr marL="285750" indent="-285750">
              <a:lnSpc>
                <a:spcPct val="150000"/>
              </a:lnSpc>
              <a:buFont typeface="Arial" panose="020B0604020202020204" pitchFamily="34" charset="0"/>
              <a:buChar char="•"/>
            </a:pPr>
            <a:r>
              <a:rPr lang="en-US" dirty="0"/>
              <a:t>Multi-Agent Systems – Domain Experts </a:t>
            </a:r>
          </a:p>
          <a:p>
            <a:pPr>
              <a:lnSpc>
                <a:spcPct val="150000"/>
              </a:lnSpc>
            </a:pPr>
            <a:r>
              <a:rPr lang="en-US" b="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38986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61ED543C-9F17-403E-913B-1F092C674F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3030" y="3144199"/>
            <a:ext cx="9150411" cy="3069987"/>
          </a:xfrm>
          <a:prstGeom prst="rect">
            <a:avLst/>
          </a:prstGeom>
        </p:spPr>
      </p:pic>
      <p:sp>
        <p:nvSpPr>
          <p:cNvPr id="5" name="Rectangle 4">
            <a:extLst>
              <a:ext uri="{FF2B5EF4-FFF2-40B4-BE49-F238E27FC236}">
                <a16:creationId xmlns:a16="http://schemas.microsoft.com/office/drawing/2014/main" id="{A4CF441B-E51F-4837-B269-F17E2A8F5CB3}"/>
              </a:ext>
            </a:extLst>
          </p:cNvPr>
          <p:cNvSpPr/>
          <p:nvPr/>
        </p:nvSpPr>
        <p:spPr>
          <a:xfrm>
            <a:off x="2540131" y="186542"/>
            <a:ext cx="6284043"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Multi-Agent Communication Architecture </a:t>
            </a:r>
          </a:p>
        </p:txBody>
      </p:sp>
      <p:pic>
        <p:nvPicPr>
          <p:cNvPr id="7" name="Picture 6" descr="A close up of a logo&#10;&#10;Description automatically generated">
            <a:extLst>
              <a:ext uri="{FF2B5EF4-FFF2-40B4-BE49-F238E27FC236}">
                <a16:creationId xmlns:a16="http://schemas.microsoft.com/office/drawing/2014/main" id="{7F417780-4CF8-48E3-8863-58F07ECB0BD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5898" y="58752"/>
            <a:ext cx="2390257" cy="2532796"/>
          </a:xfrm>
          <a:prstGeom prst="rect">
            <a:avLst/>
          </a:prstGeom>
        </p:spPr>
      </p:pic>
      <p:sp>
        <p:nvSpPr>
          <p:cNvPr id="8" name="Rectangle 7">
            <a:extLst>
              <a:ext uri="{FF2B5EF4-FFF2-40B4-BE49-F238E27FC236}">
                <a16:creationId xmlns:a16="http://schemas.microsoft.com/office/drawing/2014/main" id="{467BED5C-5443-4568-B508-BBFB17B643E7}"/>
              </a:ext>
            </a:extLst>
          </p:cNvPr>
          <p:cNvSpPr/>
          <p:nvPr/>
        </p:nvSpPr>
        <p:spPr>
          <a:xfrm>
            <a:off x="2623030" y="861975"/>
            <a:ext cx="7710195" cy="1891287"/>
          </a:xfrm>
          <a:prstGeom prst="rect">
            <a:avLst/>
          </a:prstGeom>
        </p:spPr>
        <p:txBody>
          <a:bodyPr wrap="square">
            <a:spAutoFit/>
          </a:bodyPr>
          <a:lstStyle/>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How agent-communication working?</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Intelligent Agents of Multi-Agent Systems</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E Jabbered Server – XMPP Server Connections with Visualizations</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Data </a:t>
            </a:r>
            <a:r>
              <a:rPr lang="en-US" sz="2000" dirty="0">
                <a:solidFill>
                  <a:srgbClr val="0070C0"/>
                </a:solidFill>
                <a:latin typeface="-apple-system"/>
              </a:rPr>
              <a:t>v</a:t>
            </a:r>
            <a:r>
              <a:rPr lang="en-US" sz="2000" b="0" i="0" dirty="0">
                <a:solidFill>
                  <a:srgbClr val="0070C0"/>
                </a:solidFill>
                <a:effectLst/>
                <a:latin typeface="-apple-system"/>
              </a:rPr>
              <a:t>isualizations with agent systems </a:t>
            </a:r>
          </a:p>
        </p:txBody>
      </p:sp>
    </p:spTree>
    <p:extLst>
      <p:ext uri="{BB962C8B-B14F-4D97-AF65-F5344CB8AC3E}">
        <p14:creationId xmlns:p14="http://schemas.microsoft.com/office/powerpoint/2010/main" val="1108545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0653F0-98C1-40F8-AAC1-C76993CD295F}"/>
              </a:ext>
            </a:extLst>
          </p:cNvPr>
          <p:cNvSpPr/>
          <p:nvPr/>
        </p:nvSpPr>
        <p:spPr>
          <a:xfrm>
            <a:off x="3602745" y="115654"/>
            <a:ext cx="7710195" cy="1600438"/>
          </a:xfrm>
          <a:prstGeom prst="rect">
            <a:avLst/>
          </a:prstGeom>
        </p:spPr>
        <p:txBody>
          <a:bodyPr wrap="square">
            <a:spAutoFit/>
          </a:bodyPr>
          <a:lstStyle/>
          <a:p>
            <a:pPr fontAlgn="base"/>
            <a:r>
              <a:rPr lang="en-US" sz="2400" b="1" dirty="0">
                <a:latin typeface="-apple-system"/>
              </a:rPr>
              <a:t>Dr. Zahra Alizadeh Sani </a:t>
            </a:r>
          </a:p>
          <a:p>
            <a:pPr fontAlgn="base"/>
            <a:r>
              <a:rPr lang="en-US" sz="2000" b="1" dirty="0">
                <a:latin typeface="-apple-system"/>
              </a:rPr>
              <a:t>Associate Professor of Cardiology / Cardiovascular imaging Specialist</a:t>
            </a:r>
          </a:p>
          <a:p>
            <a:pPr fontAlgn="base"/>
            <a:r>
              <a:rPr lang="en-US" dirty="0"/>
              <a:t>Cardiovascular Imaging Department, </a:t>
            </a:r>
          </a:p>
          <a:p>
            <a:pPr fontAlgn="base"/>
            <a:r>
              <a:rPr lang="en-US" dirty="0" err="1"/>
              <a:t>Rajaei</a:t>
            </a:r>
            <a:r>
              <a:rPr lang="en-US" dirty="0"/>
              <a:t> Cardiovascular Medical &amp; Research Center, </a:t>
            </a:r>
          </a:p>
          <a:p>
            <a:pPr fontAlgn="base"/>
            <a:r>
              <a:rPr lang="en-US" dirty="0"/>
              <a:t>Iran University, Tehran, Iran.</a:t>
            </a:r>
            <a:endParaRPr lang="en-US" b="0" i="0" dirty="0">
              <a:effectLst/>
              <a:latin typeface="-apple-system"/>
            </a:endParaRPr>
          </a:p>
        </p:txBody>
      </p:sp>
      <p:pic>
        <p:nvPicPr>
          <p:cNvPr id="7" name="Picture 6" descr="A screenshot of a cell phone&#10;&#10;Description automatically generated">
            <a:extLst>
              <a:ext uri="{FF2B5EF4-FFF2-40B4-BE49-F238E27FC236}">
                <a16:creationId xmlns:a16="http://schemas.microsoft.com/office/drawing/2014/main" id="{5EBF30D6-6C1F-4B67-A830-C8BD574E1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442" y="1909127"/>
            <a:ext cx="7931401" cy="4176515"/>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3A17B940-C74A-4984-86D7-B462D10D9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7" y="115654"/>
            <a:ext cx="3315014" cy="2301430"/>
          </a:xfrm>
          <a:prstGeom prst="rect">
            <a:avLst/>
          </a:prstGeom>
        </p:spPr>
      </p:pic>
    </p:spTree>
    <p:extLst>
      <p:ext uri="{BB962C8B-B14F-4D97-AF65-F5344CB8AC3E}">
        <p14:creationId xmlns:p14="http://schemas.microsoft.com/office/powerpoint/2010/main" val="393100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 name="Picture 2047" descr="A drawing of a cartoon character&#10;&#10;Description automatically generated">
            <a:extLst>
              <a:ext uri="{FF2B5EF4-FFF2-40B4-BE49-F238E27FC236}">
                <a16:creationId xmlns:a16="http://schemas.microsoft.com/office/drawing/2014/main" id="{53337293-AED2-483E-9844-E012C2A5BB6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68341" y="44085"/>
            <a:ext cx="2079677" cy="2079677"/>
          </a:xfrm>
          <a:prstGeom prst="rect">
            <a:avLst/>
          </a:prstGeom>
        </p:spPr>
      </p:pic>
      <p:grpSp>
        <p:nvGrpSpPr>
          <p:cNvPr id="3" name="Group 2">
            <a:extLst>
              <a:ext uri="{FF2B5EF4-FFF2-40B4-BE49-F238E27FC236}">
                <a16:creationId xmlns:a16="http://schemas.microsoft.com/office/drawing/2014/main" id="{0B872A7A-0492-4E5D-AE4C-51EA471AFD84}"/>
              </a:ext>
            </a:extLst>
          </p:cNvPr>
          <p:cNvGrpSpPr/>
          <p:nvPr/>
        </p:nvGrpSpPr>
        <p:grpSpPr>
          <a:xfrm>
            <a:off x="8446641" y="876766"/>
            <a:ext cx="3845560" cy="3779520"/>
            <a:chOff x="8239760" y="1457960"/>
            <a:chExt cx="3845560" cy="3779520"/>
          </a:xfrm>
        </p:grpSpPr>
        <p:grpSp>
          <p:nvGrpSpPr>
            <p:cNvPr id="4" name="Group 3">
              <a:extLst>
                <a:ext uri="{FF2B5EF4-FFF2-40B4-BE49-F238E27FC236}">
                  <a16:creationId xmlns:a16="http://schemas.microsoft.com/office/drawing/2014/main" id="{8E7EBBAB-5A72-4AAA-A7E6-CC3356992273}"/>
                </a:ext>
              </a:extLst>
            </p:cNvPr>
            <p:cNvGrpSpPr/>
            <p:nvPr/>
          </p:nvGrpSpPr>
          <p:grpSpPr>
            <a:xfrm>
              <a:off x="8301812" y="1530400"/>
              <a:ext cx="3783508" cy="3634841"/>
              <a:chOff x="8286572" y="1977656"/>
              <a:chExt cx="3783508" cy="3634841"/>
            </a:xfrm>
          </p:grpSpPr>
          <p:sp>
            <p:nvSpPr>
              <p:cNvPr id="6" name="TextBox 50">
                <a:extLst>
                  <a:ext uri="{FF2B5EF4-FFF2-40B4-BE49-F238E27FC236}">
                    <a16:creationId xmlns:a16="http://schemas.microsoft.com/office/drawing/2014/main" id="{0A031AEE-DC04-4D44-A9A5-4AC363586A9E}"/>
                  </a:ext>
                </a:extLst>
              </p:cNvPr>
              <p:cNvSpPr txBox="1"/>
              <p:nvPr/>
            </p:nvSpPr>
            <p:spPr>
              <a:xfrm>
                <a:off x="9031951" y="2884082"/>
                <a:ext cx="3038129" cy="7534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True Negatives (TN)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Negative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Negative</a:t>
                </a:r>
              </a:p>
            </p:txBody>
          </p:sp>
          <p:grpSp>
            <p:nvGrpSpPr>
              <p:cNvPr id="7" name="Group 6">
                <a:extLst>
                  <a:ext uri="{FF2B5EF4-FFF2-40B4-BE49-F238E27FC236}">
                    <a16:creationId xmlns:a16="http://schemas.microsoft.com/office/drawing/2014/main" id="{0D7A4B77-71FF-4D36-8B0D-C28D2FD9707F}"/>
                  </a:ext>
                </a:extLst>
              </p:cNvPr>
              <p:cNvGrpSpPr/>
              <p:nvPr/>
            </p:nvGrpSpPr>
            <p:grpSpPr>
              <a:xfrm>
                <a:off x="8286572" y="3009404"/>
                <a:ext cx="708199" cy="636114"/>
                <a:chOff x="5658370" y="2206765"/>
                <a:chExt cx="543791" cy="512025"/>
              </a:xfrm>
            </p:grpSpPr>
            <p:pic>
              <p:nvPicPr>
                <p:cNvPr id="22" name="Picture 21">
                  <a:extLst>
                    <a:ext uri="{FF2B5EF4-FFF2-40B4-BE49-F238E27FC236}">
                      <a16:creationId xmlns:a16="http://schemas.microsoft.com/office/drawing/2014/main" id="{0A603B9C-1750-40D1-BA1F-CD9434597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370" y="2640820"/>
                  <a:ext cx="543791" cy="77970"/>
                </a:xfrm>
                <a:prstGeom prst="rect">
                  <a:avLst/>
                </a:prstGeom>
              </p:spPr>
            </p:pic>
            <p:sp>
              <p:nvSpPr>
                <p:cNvPr id="23" name="Oval 22">
                  <a:extLst>
                    <a:ext uri="{FF2B5EF4-FFF2-40B4-BE49-F238E27FC236}">
                      <a16:creationId xmlns:a16="http://schemas.microsoft.com/office/drawing/2014/main" id="{EA4D4105-33AD-4AE2-BBB1-1F877F6B201D}"/>
                    </a:ext>
                  </a:extLst>
                </p:cNvPr>
                <p:cNvSpPr/>
                <p:nvPr/>
              </p:nvSpPr>
              <p:spPr>
                <a:xfrm>
                  <a:off x="5694566" y="2206765"/>
                  <a:ext cx="466849" cy="46684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Freeform 6">
                  <a:extLst>
                    <a:ext uri="{FF2B5EF4-FFF2-40B4-BE49-F238E27FC236}">
                      <a16:creationId xmlns:a16="http://schemas.microsoft.com/office/drawing/2014/main" id="{A153F9B9-26E1-45A3-A8BB-417A2C137185}"/>
                    </a:ext>
                  </a:extLst>
                </p:cNvPr>
                <p:cNvSpPr>
                  <a:spLocks noEditPoints="1"/>
                </p:cNvSpPr>
                <p:nvPr/>
              </p:nvSpPr>
              <p:spPr bwMode="auto">
                <a:xfrm>
                  <a:off x="5809122" y="2305561"/>
                  <a:ext cx="235465" cy="270972"/>
                </a:xfrm>
                <a:custGeom>
                  <a:avLst/>
                  <a:gdLst>
                    <a:gd name="T0" fmla="*/ 287 w 304"/>
                    <a:gd name="T1" fmla="*/ 196 h 350"/>
                    <a:gd name="T2" fmla="*/ 300 w 304"/>
                    <a:gd name="T3" fmla="*/ 47 h 350"/>
                    <a:gd name="T4" fmla="*/ 300 w 304"/>
                    <a:gd name="T5" fmla="*/ 25 h 350"/>
                    <a:gd name="T6" fmla="*/ 175 w 304"/>
                    <a:gd name="T7" fmla="*/ 19 h 350"/>
                    <a:gd name="T8" fmla="*/ 151 w 304"/>
                    <a:gd name="T9" fmla="*/ 0 h 350"/>
                    <a:gd name="T10" fmla="*/ 128 w 304"/>
                    <a:gd name="T11" fmla="*/ 19 h 350"/>
                    <a:gd name="T12" fmla="*/ 4 w 304"/>
                    <a:gd name="T13" fmla="*/ 25 h 350"/>
                    <a:gd name="T14" fmla="*/ 3 w 304"/>
                    <a:gd name="T15" fmla="*/ 46 h 350"/>
                    <a:gd name="T16" fmla="*/ 16 w 304"/>
                    <a:gd name="T17" fmla="*/ 196 h 350"/>
                    <a:gd name="T18" fmla="*/ 0 w 304"/>
                    <a:gd name="T19" fmla="*/ 228 h 350"/>
                    <a:gd name="T20" fmla="*/ 32 w 304"/>
                    <a:gd name="T21" fmla="*/ 245 h 350"/>
                    <a:gd name="T22" fmla="*/ 139 w 304"/>
                    <a:gd name="T23" fmla="*/ 256 h 350"/>
                    <a:gd name="T24" fmla="*/ 88 w 304"/>
                    <a:gd name="T25" fmla="*/ 298 h 350"/>
                    <a:gd name="T26" fmla="*/ 95 w 304"/>
                    <a:gd name="T27" fmla="*/ 310 h 350"/>
                    <a:gd name="T28" fmla="*/ 139 w 304"/>
                    <a:gd name="T29" fmla="*/ 308 h 350"/>
                    <a:gd name="T30" fmla="*/ 143 w 304"/>
                    <a:gd name="T31" fmla="*/ 350 h 350"/>
                    <a:gd name="T32" fmla="*/ 157 w 304"/>
                    <a:gd name="T33" fmla="*/ 350 h 350"/>
                    <a:gd name="T34" fmla="*/ 162 w 304"/>
                    <a:gd name="T35" fmla="*/ 308 h 350"/>
                    <a:gd name="T36" fmla="*/ 206 w 304"/>
                    <a:gd name="T37" fmla="*/ 310 h 350"/>
                    <a:gd name="T38" fmla="*/ 213 w 304"/>
                    <a:gd name="T39" fmla="*/ 298 h 350"/>
                    <a:gd name="T40" fmla="*/ 162 w 304"/>
                    <a:gd name="T41" fmla="*/ 256 h 350"/>
                    <a:gd name="T42" fmla="*/ 272 w 304"/>
                    <a:gd name="T43" fmla="*/ 245 h 350"/>
                    <a:gd name="T44" fmla="*/ 304 w 304"/>
                    <a:gd name="T45" fmla="*/ 228 h 350"/>
                    <a:gd name="T46" fmla="*/ 265 w 304"/>
                    <a:gd name="T47" fmla="*/ 195 h 350"/>
                    <a:gd name="T48" fmla="*/ 52 w 304"/>
                    <a:gd name="T49" fmla="*/ 209 h 350"/>
                    <a:gd name="T50" fmla="*/ 38 w 304"/>
                    <a:gd name="T51" fmla="*/ 69 h 350"/>
                    <a:gd name="T52" fmla="*/ 251 w 304"/>
                    <a:gd name="T53" fmla="*/ 55 h 350"/>
                    <a:gd name="T54" fmla="*/ 265 w 304"/>
                    <a:gd name="T55" fmla="*/ 195 h 350"/>
                    <a:gd name="T56" fmla="*/ 176 w 304"/>
                    <a:gd name="T57" fmla="*/ 82 h 350"/>
                    <a:gd name="T58" fmla="*/ 160 w 304"/>
                    <a:gd name="T59" fmla="*/ 97 h 350"/>
                    <a:gd name="T60" fmla="*/ 174 w 304"/>
                    <a:gd name="T61" fmla="*/ 185 h 350"/>
                    <a:gd name="T62" fmla="*/ 191 w 304"/>
                    <a:gd name="T63" fmla="*/ 170 h 350"/>
                    <a:gd name="T64" fmla="*/ 237 w 304"/>
                    <a:gd name="T65" fmla="*/ 147 h 350"/>
                    <a:gd name="T66" fmla="*/ 221 w 304"/>
                    <a:gd name="T67" fmla="*/ 132 h 350"/>
                    <a:gd name="T68" fmla="*/ 206 w 304"/>
                    <a:gd name="T69" fmla="*/ 170 h 350"/>
                    <a:gd name="T70" fmla="*/ 223 w 304"/>
                    <a:gd name="T71" fmla="*/ 185 h 350"/>
                    <a:gd name="T72" fmla="*/ 237 w 304"/>
                    <a:gd name="T73" fmla="*/ 147 h 350"/>
                    <a:gd name="T74" fmla="*/ 84 w 304"/>
                    <a:gd name="T75" fmla="*/ 151 h 350"/>
                    <a:gd name="T76" fmla="*/ 67 w 304"/>
                    <a:gd name="T77" fmla="*/ 165 h 350"/>
                    <a:gd name="T78" fmla="*/ 82 w 304"/>
                    <a:gd name="T79" fmla="*/ 185 h 350"/>
                    <a:gd name="T80" fmla="*/ 98 w 304"/>
                    <a:gd name="T81" fmla="*/ 170 h 350"/>
                    <a:gd name="T82" fmla="*/ 144 w 304"/>
                    <a:gd name="T83" fmla="*/ 128 h 350"/>
                    <a:gd name="T84" fmla="*/ 128 w 304"/>
                    <a:gd name="T85" fmla="*/ 113 h 350"/>
                    <a:gd name="T86" fmla="*/ 114 w 304"/>
                    <a:gd name="T87" fmla="*/ 170 h 350"/>
                    <a:gd name="T88" fmla="*/ 130 w 304"/>
                    <a:gd name="T89" fmla="*/ 185 h 350"/>
                    <a:gd name="T90" fmla="*/ 144 w 304"/>
                    <a:gd name="T91" fmla="*/ 12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350">
                      <a:moveTo>
                        <a:pt x="300" y="216"/>
                      </a:moveTo>
                      <a:cubicBezTo>
                        <a:pt x="293" y="213"/>
                        <a:pt x="287" y="204"/>
                        <a:pt x="287" y="196"/>
                      </a:cubicBezTo>
                      <a:cubicBezTo>
                        <a:pt x="287" y="68"/>
                        <a:pt x="287" y="68"/>
                        <a:pt x="287" y="68"/>
                      </a:cubicBezTo>
                      <a:cubicBezTo>
                        <a:pt x="287" y="60"/>
                        <a:pt x="293" y="51"/>
                        <a:pt x="300" y="47"/>
                      </a:cubicBezTo>
                      <a:cubicBezTo>
                        <a:pt x="300" y="47"/>
                        <a:pt x="304" y="46"/>
                        <a:pt x="304" y="36"/>
                      </a:cubicBezTo>
                      <a:cubicBezTo>
                        <a:pt x="304" y="27"/>
                        <a:pt x="300" y="25"/>
                        <a:pt x="300" y="25"/>
                      </a:cubicBezTo>
                      <a:cubicBezTo>
                        <a:pt x="293" y="22"/>
                        <a:pt x="280" y="19"/>
                        <a:pt x="272" y="19"/>
                      </a:cubicBezTo>
                      <a:cubicBezTo>
                        <a:pt x="175" y="19"/>
                        <a:pt x="175" y="19"/>
                        <a:pt x="175" y="19"/>
                      </a:cubicBezTo>
                      <a:cubicBezTo>
                        <a:pt x="167" y="19"/>
                        <a:pt x="159" y="15"/>
                        <a:pt x="157" y="10"/>
                      </a:cubicBezTo>
                      <a:cubicBezTo>
                        <a:pt x="155" y="5"/>
                        <a:pt x="152" y="0"/>
                        <a:pt x="151" y="0"/>
                      </a:cubicBezTo>
                      <a:cubicBezTo>
                        <a:pt x="150" y="0"/>
                        <a:pt x="147" y="5"/>
                        <a:pt x="145" y="10"/>
                      </a:cubicBezTo>
                      <a:cubicBezTo>
                        <a:pt x="144" y="15"/>
                        <a:pt x="135" y="19"/>
                        <a:pt x="128" y="19"/>
                      </a:cubicBezTo>
                      <a:cubicBezTo>
                        <a:pt x="32" y="19"/>
                        <a:pt x="32" y="19"/>
                        <a:pt x="32" y="19"/>
                      </a:cubicBezTo>
                      <a:cubicBezTo>
                        <a:pt x="24" y="19"/>
                        <a:pt x="12" y="22"/>
                        <a:pt x="4" y="25"/>
                      </a:cubicBezTo>
                      <a:cubicBezTo>
                        <a:pt x="4" y="25"/>
                        <a:pt x="0" y="27"/>
                        <a:pt x="0" y="36"/>
                      </a:cubicBezTo>
                      <a:cubicBezTo>
                        <a:pt x="0" y="45"/>
                        <a:pt x="3" y="46"/>
                        <a:pt x="3" y="46"/>
                      </a:cubicBezTo>
                      <a:cubicBezTo>
                        <a:pt x="10" y="50"/>
                        <a:pt x="16" y="59"/>
                        <a:pt x="16" y="67"/>
                      </a:cubicBezTo>
                      <a:cubicBezTo>
                        <a:pt x="16" y="196"/>
                        <a:pt x="16" y="196"/>
                        <a:pt x="16" y="196"/>
                      </a:cubicBezTo>
                      <a:cubicBezTo>
                        <a:pt x="16" y="204"/>
                        <a:pt x="10" y="214"/>
                        <a:pt x="3" y="217"/>
                      </a:cubicBezTo>
                      <a:cubicBezTo>
                        <a:pt x="3" y="217"/>
                        <a:pt x="0" y="219"/>
                        <a:pt x="0" y="228"/>
                      </a:cubicBezTo>
                      <a:cubicBezTo>
                        <a:pt x="0" y="237"/>
                        <a:pt x="4" y="239"/>
                        <a:pt x="4" y="239"/>
                      </a:cubicBezTo>
                      <a:cubicBezTo>
                        <a:pt x="12" y="242"/>
                        <a:pt x="24" y="245"/>
                        <a:pt x="32" y="245"/>
                      </a:cubicBezTo>
                      <a:cubicBezTo>
                        <a:pt x="124" y="245"/>
                        <a:pt x="124" y="245"/>
                        <a:pt x="124" y="245"/>
                      </a:cubicBezTo>
                      <a:cubicBezTo>
                        <a:pt x="132" y="245"/>
                        <a:pt x="139" y="250"/>
                        <a:pt x="139" y="256"/>
                      </a:cubicBezTo>
                      <a:cubicBezTo>
                        <a:pt x="139" y="262"/>
                        <a:pt x="133" y="270"/>
                        <a:pt x="126" y="274"/>
                      </a:cubicBezTo>
                      <a:cubicBezTo>
                        <a:pt x="88" y="298"/>
                        <a:pt x="88" y="298"/>
                        <a:pt x="88" y="298"/>
                      </a:cubicBezTo>
                      <a:cubicBezTo>
                        <a:pt x="81" y="302"/>
                        <a:pt x="77" y="308"/>
                        <a:pt x="78" y="311"/>
                      </a:cubicBezTo>
                      <a:cubicBezTo>
                        <a:pt x="80" y="313"/>
                        <a:pt x="87" y="313"/>
                        <a:pt x="95" y="310"/>
                      </a:cubicBezTo>
                      <a:cubicBezTo>
                        <a:pt x="125" y="299"/>
                        <a:pt x="125" y="299"/>
                        <a:pt x="125" y="299"/>
                      </a:cubicBezTo>
                      <a:cubicBezTo>
                        <a:pt x="133" y="296"/>
                        <a:pt x="139" y="300"/>
                        <a:pt x="139" y="308"/>
                      </a:cubicBezTo>
                      <a:cubicBezTo>
                        <a:pt x="139" y="323"/>
                        <a:pt x="139" y="323"/>
                        <a:pt x="139" y="323"/>
                      </a:cubicBezTo>
                      <a:cubicBezTo>
                        <a:pt x="139" y="331"/>
                        <a:pt x="141" y="343"/>
                        <a:pt x="143" y="350"/>
                      </a:cubicBezTo>
                      <a:cubicBezTo>
                        <a:pt x="143" y="350"/>
                        <a:pt x="143" y="350"/>
                        <a:pt x="150" y="350"/>
                      </a:cubicBezTo>
                      <a:cubicBezTo>
                        <a:pt x="157" y="350"/>
                        <a:pt x="157" y="350"/>
                        <a:pt x="157" y="350"/>
                      </a:cubicBezTo>
                      <a:cubicBezTo>
                        <a:pt x="160" y="343"/>
                        <a:pt x="162" y="331"/>
                        <a:pt x="162" y="323"/>
                      </a:cubicBezTo>
                      <a:cubicBezTo>
                        <a:pt x="162" y="308"/>
                        <a:pt x="162" y="308"/>
                        <a:pt x="162" y="308"/>
                      </a:cubicBezTo>
                      <a:cubicBezTo>
                        <a:pt x="162" y="300"/>
                        <a:pt x="168" y="296"/>
                        <a:pt x="175" y="299"/>
                      </a:cubicBezTo>
                      <a:cubicBezTo>
                        <a:pt x="206" y="310"/>
                        <a:pt x="206" y="310"/>
                        <a:pt x="206" y="310"/>
                      </a:cubicBezTo>
                      <a:cubicBezTo>
                        <a:pt x="214" y="313"/>
                        <a:pt x="221" y="313"/>
                        <a:pt x="223" y="311"/>
                      </a:cubicBezTo>
                      <a:cubicBezTo>
                        <a:pt x="224" y="308"/>
                        <a:pt x="220" y="302"/>
                        <a:pt x="213" y="298"/>
                      </a:cubicBezTo>
                      <a:cubicBezTo>
                        <a:pt x="174" y="274"/>
                        <a:pt x="174" y="274"/>
                        <a:pt x="174" y="274"/>
                      </a:cubicBezTo>
                      <a:cubicBezTo>
                        <a:pt x="167" y="270"/>
                        <a:pt x="162" y="262"/>
                        <a:pt x="162" y="256"/>
                      </a:cubicBezTo>
                      <a:cubicBezTo>
                        <a:pt x="162" y="250"/>
                        <a:pt x="168" y="245"/>
                        <a:pt x="176" y="245"/>
                      </a:cubicBezTo>
                      <a:cubicBezTo>
                        <a:pt x="272" y="245"/>
                        <a:pt x="272" y="245"/>
                        <a:pt x="272" y="245"/>
                      </a:cubicBezTo>
                      <a:cubicBezTo>
                        <a:pt x="280" y="245"/>
                        <a:pt x="293" y="242"/>
                        <a:pt x="300" y="239"/>
                      </a:cubicBezTo>
                      <a:cubicBezTo>
                        <a:pt x="300" y="239"/>
                        <a:pt x="304" y="237"/>
                        <a:pt x="304" y="228"/>
                      </a:cubicBezTo>
                      <a:cubicBezTo>
                        <a:pt x="304" y="218"/>
                        <a:pt x="300" y="216"/>
                        <a:pt x="300" y="216"/>
                      </a:cubicBezTo>
                      <a:close/>
                      <a:moveTo>
                        <a:pt x="265" y="195"/>
                      </a:moveTo>
                      <a:cubicBezTo>
                        <a:pt x="265" y="203"/>
                        <a:pt x="258" y="209"/>
                        <a:pt x="251" y="209"/>
                      </a:cubicBezTo>
                      <a:cubicBezTo>
                        <a:pt x="52" y="209"/>
                        <a:pt x="52" y="209"/>
                        <a:pt x="52" y="209"/>
                      </a:cubicBezTo>
                      <a:cubicBezTo>
                        <a:pt x="44" y="209"/>
                        <a:pt x="38" y="203"/>
                        <a:pt x="38" y="195"/>
                      </a:cubicBezTo>
                      <a:cubicBezTo>
                        <a:pt x="38" y="69"/>
                        <a:pt x="38" y="69"/>
                        <a:pt x="38" y="69"/>
                      </a:cubicBezTo>
                      <a:cubicBezTo>
                        <a:pt x="38" y="61"/>
                        <a:pt x="44" y="55"/>
                        <a:pt x="52" y="55"/>
                      </a:cubicBezTo>
                      <a:cubicBezTo>
                        <a:pt x="251" y="55"/>
                        <a:pt x="251" y="55"/>
                        <a:pt x="251" y="55"/>
                      </a:cubicBezTo>
                      <a:cubicBezTo>
                        <a:pt x="258" y="55"/>
                        <a:pt x="265" y="61"/>
                        <a:pt x="265" y="69"/>
                      </a:cubicBezTo>
                      <a:lnTo>
                        <a:pt x="265" y="195"/>
                      </a:lnTo>
                      <a:close/>
                      <a:moveTo>
                        <a:pt x="191" y="97"/>
                      </a:moveTo>
                      <a:cubicBezTo>
                        <a:pt x="191" y="89"/>
                        <a:pt x="184" y="82"/>
                        <a:pt x="176" y="82"/>
                      </a:cubicBezTo>
                      <a:cubicBezTo>
                        <a:pt x="174" y="82"/>
                        <a:pt x="174" y="82"/>
                        <a:pt x="174" y="82"/>
                      </a:cubicBezTo>
                      <a:cubicBezTo>
                        <a:pt x="166" y="82"/>
                        <a:pt x="160" y="89"/>
                        <a:pt x="160" y="97"/>
                      </a:cubicBezTo>
                      <a:cubicBezTo>
                        <a:pt x="160" y="170"/>
                        <a:pt x="160" y="170"/>
                        <a:pt x="160" y="170"/>
                      </a:cubicBezTo>
                      <a:cubicBezTo>
                        <a:pt x="160" y="178"/>
                        <a:pt x="166" y="185"/>
                        <a:pt x="174" y="185"/>
                      </a:cubicBezTo>
                      <a:cubicBezTo>
                        <a:pt x="176" y="185"/>
                        <a:pt x="176" y="185"/>
                        <a:pt x="176" y="185"/>
                      </a:cubicBezTo>
                      <a:cubicBezTo>
                        <a:pt x="184" y="185"/>
                        <a:pt x="191" y="178"/>
                        <a:pt x="191" y="170"/>
                      </a:cubicBezTo>
                      <a:lnTo>
                        <a:pt x="191" y="97"/>
                      </a:lnTo>
                      <a:close/>
                      <a:moveTo>
                        <a:pt x="237" y="147"/>
                      </a:moveTo>
                      <a:cubicBezTo>
                        <a:pt x="237" y="139"/>
                        <a:pt x="231" y="132"/>
                        <a:pt x="223" y="132"/>
                      </a:cubicBezTo>
                      <a:cubicBezTo>
                        <a:pt x="221" y="132"/>
                        <a:pt x="221" y="132"/>
                        <a:pt x="221" y="132"/>
                      </a:cubicBezTo>
                      <a:cubicBezTo>
                        <a:pt x="213" y="132"/>
                        <a:pt x="206" y="139"/>
                        <a:pt x="206" y="147"/>
                      </a:cubicBezTo>
                      <a:cubicBezTo>
                        <a:pt x="206" y="170"/>
                        <a:pt x="206" y="170"/>
                        <a:pt x="206" y="170"/>
                      </a:cubicBezTo>
                      <a:cubicBezTo>
                        <a:pt x="206" y="178"/>
                        <a:pt x="213" y="185"/>
                        <a:pt x="221" y="185"/>
                      </a:cubicBezTo>
                      <a:cubicBezTo>
                        <a:pt x="223" y="185"/>
                        <a:pt x="223" y="185"/>
                        <a:pt x="223" y="185"/>
                      </a:cubicBezTo>
                      <a:cubicBezTo>
                        <a:pt x="231" y="185"/>
                        <a:pt x="237" y="178"/>
                        <a:pt x="237" y="170"/>
                      </a:cubicBezTo>
                      <a:lnTo>
                        <a:pt x="237" y="147"/>
                      </a:lnTo>
                      <a:close/>
                      <a:moveTo>
                        <a:pt x="98" y="165"/>
                      </a:moveTo>
                      <a:cubicBezTo>
                        <a:pt x="98" y="157"/>
                        <a:pt x="92" y="151"/>
                        <a:pt x="84" y="151"/>
                      </a:cubicBezTo>
                      <a:cubicBezTo>
                        <a:pt x="82" y="151"/>
                        <a:pt x="82" y="151"/>
                        <a:pt x="82" y="151"/>
                      </a:cubicBezTo>
                      <a:cubicBezTo>
                        <a:pt x="74" y="151"/>
                        <a:pt x="67" y="157"/>
                        <a:pt x="67" y="165"/>
                      </a:cubicBezTo>
                      <a:cubicBezTo>
                        <a:pt x="67" y="170"/>
                        <a:pt x="67" y="170"/>
                        <a:pt x="67" y="170"/>
                      </a:cubicBezTo>
                      <a:cubicBezTo>
                        <a:pt x="67" y="178"/>
                        <a:pt x="74" y="185"/>
                        <a:pt x="82" y="185"/>
                      </a:cubicBezTo>
                      <a:cubicBezTo>
                        <a:pt x="84" y="185"/>
                        <a:pt x="84" y="185"/>
                        <a:pt x="84" y="185"/>
                      </a:cubicBezTo>
                      <a:cubicBezTo>
                        <a:pt x="92" y="185"/>
                        <a:pt x="98" y="178"/>
                        <a:pt x="98" y="170"/>
                      </a:cubicBezTo>
                      <a:lnTo>
                        <a:pt x="98" y="165"/>
                      </a:lnTo>
                      <a:close/>
                      <a:moveTo>
                        <a:pt x="144" y="128"/>
                      </a:moveTo>
                      <a:cubicBezTo>
                        <a:pt x="144" y="120"/>
                        <a:pt x="138" y="113"/>
                        <a:pt x="130" y="113"/>
                      </a:cubicBezTo>
                      <a:cubicBezTo>
                        <a:pt x="128" y="113"/>
                        <a:pt x="128" y="113"/>
                        <a:pt x="128" y="113"/>
                      </a:cubicBezTo>
                      <a:cubicBezTo>
                        <a:pt x="120" y="113"/>
                        <a:pt x="114" y="120"/>
                        <a:pt x="114" y="128"/>
                      </a:cubicBezTo>
                      <a:cubicBezTo>
                        <a:pt x="114" y="170"/>
                        <a:pt x="114" y="170"/>
                        <a:pt x="114" y="170"/>
                      </a:cubicBezTo>
                      <a:cubicBezTo>
                        <a:pt x="114" y="178"/>
                        <a:pt x="120" y="185"/>
                        <a:pt x="128" y="185"/>
                      </a:cubicBezTo>
                      <a:cubicBezTo>
                        <a:pt x="130" y="185"/>
                        <a:pt x="130" y="185"/>
                        <a:pt x="130" y="185"/>
                      </a:cubicBezTo>
                      <a:cubicBezTo>
                        <a:pt x="138" y="185"/>
                        <a:pt x="144" y="178"/>
                        <a:pt x="144" y="170"/>
                      </a:cubicBezTo>
                      <a:lnTo>
                        <a:pt x="144"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
            <p:nvSpPr>
              <p:cNvPr id="8" name="TextBox 55">
                <a:extLst>
                  <a:ext uri="{FF2B5EF4-FFF2-40B4-BE49-F238E27FC236}">
                    <a16:creationId xmlns:a16="http://schemas.microsoft.com/office/drawing/2014/main" id="{5E993D15-BECF-4987-AE8F-95C0C241431B}"/>
                  </a:ext>
                </a:extLst>
              </p:cNvPr>
              <p:cNvSpPr txBox="1"/>
              <p:nvPr/>
            </p:nvSpPr>
            <p:spPr>
              <a:xfrm>
                <a:off x="9031951" y="1977656"/>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chemeClr val="accent6"/>
                    </a:solidFill>
                    <a:latin typeface="Tahoma" panose="020B0604030504040204" pitchFamily="34" charset="0"/>
                    <a:ea typeface="Tahoma" panose="020B0604030504040204" pitchFamily="34" charset="0"/>
                    <a:cs typeface="Tahoma" panose="020B0604030504040204" pitchFamily="34" charset="0"/>
                  </a:rPr>
                  <a:t>True Positives (TP)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Positive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Positive</a:t>
                </a:r>
              </a:p>
            </p:txBody>
          </p:sp>
          <p:grpSp>
            <p:nvGrpSpPr>
              <p:cNvPr id="9" name="Group 8">
                <a:extLst>
                  <a:ext uri="{FF2B5EF4-FFF2-40B4-BE49-F238E27FC236}">
                    <a16:creationId xmlns:a16="http://schemas.microsoft.com/office/drawing/2014/main" id="{9357F2BC-4844-4AF3-B99B-D6E65AB9868D}"/>
                  </a:ext>
                </a:extLst>
              </p:cNvPr>
              <p:cNvGrpSpPr/>
              <p:nvPr/>
            </p:nvGrpSpPr>
            <p:grpSpPr>
              <a:xfrm>
                <a:off x="8286572" y="2031980"/>
                <a:ext cx="708199" cy="636113"/>
                <a:chOff x="5658370" y="1526326"/>
                <a:chExt cx="543791" cy="512024"/>
              </a:xfrm>
            </p:grpSpPr>
            <p:pic>
              <p:nvPicPr>
                <p:cNvPr id="19" name="Picture 18">
                  <a:extLst>
                    <a:ext uri="{FF2B5EF4-FFF2-40B4-BE49-F238E27FC236}">
                      <a16:creationId xmlns:a16="http://schemas.microsoft.com/office/drawing/2014/main" id="{A5569104-970C-4643-B2F8-8FF6A263E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370" y="1960380"/>
                  <a:ext cx="543791" cy="77970"/>
                </a:xfrm>
                <a:prstGeom prst="rect">
                  <a:avLst/>
                </a:prstGeom>
              </p:spPr>
            </p:pic>
            <p:sp>
              <p:nvSpPr>
                <p:cNvPr id="20" name="Oval 19">
                  <a:extLst>
                    <a:ext uri="{FF2B5EF4-FFF2-40B4-BE49-F238E27FC236}">
                      <a16:creationId xmlns:a16="http://schemas.microsoft.com/office/drawing/2014/main" id="{024A7062-FB73-4C38-B317-D38AA85737FD}"/>
                    </a:ext>
                  </a:extLst>
                </p:cNvPr>
                <p:cNvSpPr/>
                <p:nvPr/>
              </p:nvSpPr>
              <p:spPr>
                <a:xfrm>
                  <a:off x="5694566" y="1526326"/>
                  <a:ext cx="459192" cy="4591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1" name="Freeform 7">
                  <a:extLst>
                    <a:ext uri="{FF2B5EF4-FFF2-40B4-BE49-F238E27FC236}">
                      <a16:creationId xmlns:a16="http://schemas.microsoft.com/office/drawing/2014/main" id="{882A3DD9-537D-4A1B-B4C8-BA01ED1ECADC}"/>
                    </a:ext>
                  </a:extLst>
                </p:cNvPr>
                <p:cNvSpPr>
                  <a:spLocks noEditPoints="1"/>
                </p:cNvSpPr>
                <p:nvPr/>
              </p:nvSpPr>
              <p:spPr bwMode="auto">
                <a:xfrm>
                  <a:off x="5784380" y="1654486"/>
                  <a:ext cx="292245" cy="199159"/>
                </a:xfrm>
                <a:custGeom>
                  <a:avLst/>
                  <a:gdLst>
                    <a:gd name="T0" fmla="*/ 193 w 490"/>
                    <a:gd name="T1" fmla="*/ 149 h 333"/>
                    <a:gd name="T2" fmla="*/ 77 w 490"/>
                    <a:gd name="T3" fmla="*/ 143 h 333"/>
                    <a:gd name="T4" fmla="*/ 71 w 490"/>
                    <a:gd name="T5" fmla="*/ 161 h 333"/>
                    <a:gd name="T6" fmla="*/ 187 w 490"/>
                    <a:gd name="T7" fmla="*/ 167 h 333"/>
                    <a:gd name="T8" fmla="*/ 181 w 490"/>
                    <a:gd name="T9" fmla="*/ 208 h 333"/>
                    <a:gd name="T10" fmla="*/ 175 w 490"/>
                    <a:gd name="T11" fmla="*/ 190 h 333"/>
                    <a:gd name="T12" fmla="*/ 71 w 490"/>
                    <a:gd name="T13" fmla="*/ 196 h 333"/>
                    <a:gd name="T14" fmla="*/ 77 w 490"/>
                    <a:gd name="T15" fmla="*/ 214 h 333"/>
                    <a:gd name="T16" fmla="*/ 181 w 490"/>
                    <a:gd name="T17" fmla="*/ 208 h 333"/>
                    <a:gd name="T18" fmla="*/ 71 w 490"/>
                    <a:gd name="T19" fmla="*/ 244 h 333"/>
                    <a:gd name="T20" fmla="*/ 77 w 490"/>
                    <a:gd name="T21" fmla="*/ 262 h 333"/>
                    <a:gd name="T22" fmla="*/ 157 w 490"/>
                    <a:gd name="T23" fmla="*/ 256 h 333"/>
                    <a:gd name="T24" fmla="*/ 151 w 490"/>
                    <a:gd name="T25" fmla="*/ 238 h 333"/>
                    <a:gd name="T26" fmla="*/ 261 w 490"/>
                    <a:gd name="T27" fmla="*/ 309 h 333"/>
                    <a:gd name="T28" fmla="*/ 23 w 490"/>
                    <a:gd name="T29" fmla="*/ 24 h 333"/>
                    <a:gd name="T30" fmla="*/ 166 w 490"/>
                    <a:gd name="T31" fmla="*/ 101 h 333"/>
                    <a:gd name="T32" fmla="*/ 236 w 490"/>
                    <a:gd name="T33" fmla="*/ 119 h 333"/>
                    <a:gd name="T34" fmla="*/ 272 w 490"/>
                    <a:gd name="T35" fmla="*/ 71 h 333"/>
                    <a:gd name="T36" fmla="*/ 184 w 490"/>
                    <a:gd name="T37" fmla="*/ 0 h 333"/>
                    <a:gd name="T38" fmla="*/ 0 w 490"/>
                    <a:gd name="T39" fmla="*/ 18 h 333"/>
                    <a:gd name="T40" fmla="*/ 17 w 490"/>
                    <a:gd name="T41" fmla="*/ 333 h 333"/>
                    <a:gd name="T42" fmla="*/ 284 w 490"/>
                    <a:gd name="T43" fmla="*/ 315 h 333"/>
                    <a:gd name="T44" fmla="*/ 261 w 490"/>
                    <a:gd name="T45" fmla="*/ 296 h 333"/>
                    <a:gd name="T46" fmla="*/ 190 w 490"/>
                    <a:gd name="T47" fmla="*/ 26 h 333"/>
                    <a:gd name="T48" fmla="*/ 255 w 490"/>
                    <a:gd name="T49" fmla="*/ 88 h 333"/>
                    <a:gd name="T50" fmla="*/ 190 w 490"/>
                    <a:gd name="T51" fmla="*/ 95 h 333"/>
                    <a:gd name="T52" fmla="*/ 478 w 490"/>
                    <a:gd name="T53" fmla="*/ 75 h 333"/>
                    <a:gd name="T54" fmla="*/ 390 w 490"/>
                    <a:gd name="T55" fmla="*/ 23 h 333"/>
                    <a:gd name="T56" fmla="*/ 201 w 490"/>
                    <a:gd name="T57" fmla="*/ 276 h 333"/>
                    <a:gd name="T58" fmla="*/ 476 w 490"/>
                    <a:gd name="T59" fmla="*/ 120 h 333"/>
                    <a:gd name="T60" fmla="*/ 437 w 490"/>
                    <a:gd name="T61" fmla="*/ 58 h 333"/>
                    <a:gd name="T62" fmla="*/ 296 w 490"/>
                    <a:gd name="T63" fmla="*/ 203 h 333"/>
                    <a:gd name="T64" fmla="*/ 437 w 490"/>
                    <a:gd name="T65" fmla="*/ 58 h 333"/>
                    <a:gd name="T66" fmla="*/ 420 w 490"/>
                    <a:gd name="T67" fmla="*/ 38 h 333"/>
                    <a:gd name="T68" fmla="*/ 274 w 490"/>
                    <a:gd name="T69" fmla="*/ 177 h 333"/>
                    <a:gd name="T70" fmla="*/ 403 w 490"/>
                    <a:gd name="T71" fmla="*/ 37 h 333"/>
                    <a:gd name="T72" fmla="*/ 236 w 490"/>
                    <a:gd name="T73" fmla="*/ 228 h 333"/>
                    <a:gd name="T74" fmla="*/ 302 w 490"/>
                    <a:gd name="T75" fmla="*/ 238 h 333"/>
                    <a:gd name="T76" fmla="*/ 463 w 490"/>
                    <a:gd name="T77" fmla="*/ 105 h 333"/>
                    <a:gd name="T78" fmla="*/ 309 w 490"/>
                    <a:gd name="T79" fmla="*/ 217 h 333"/>
                    <a:gd name="T80" fmla="*/ 464 w 490"/>
                    <a:gd name="T81" fmla="*/ 8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333">
                      <a:moveTo>
                        <a:pt x="193" y="161"/>
                      </a:moveTo>
                      <a:cubicBezTo>
                        <a:pt x="193" y="149"/>
                        <a:pt x="193" y="149"/>
                        <a:pt x="193" y="149"/>
                      </a:cubicBezTo>
                      <a:cubicBezTo>
                        <a:pt x="193" y="145"/>
                        <a:pt x="191" y="143"/>
                        <a:pt x="187" y="143"/>
                      </a:cubicBezTo>
                      <a:cubicBezTo>
                        <a:pt x="77" y="143"/>
                        <a:pt x="77" y="143"/>
                        <a:pt x="77" y="143"/>
                      </a:cubicBezTo>
                      <a:cubicBezTo>
                        <a:pt x="73" y="143"/>
                        <a:pt x="71" y="145"/>
                        <a:pt x="71" y="149"/>
                      </a:cubicBezTo>
                      <a:cubicBezTo>
                        <a:pt x="71" y="161"/>
                        <a:pt x="71" y="161"/>
                        <a:pt x="71" y="161"/>
                      </a:cubicBezTo>
                      <a:cubicBezTo>
                        <a:pt x="71" y="164"/>
                        <a:pt x="73" y="167"/>
                        <a:pt x="77" y="167"/>
                      </a:cubicBezTo>
                      <a:cubicBezTo>
                        <a:pt x="187" y="167"/>
                        <a:pt x="187" y="167"/>
                        <a:pt x="187" y="167"/>
                      </a:cubicBezTo>
                      <a:cubicBezTo>
                        <a:pt x="191" y="167"/>
                        <a:pt x="193" y="164"/>
                        <a:pt x="193" y="161"/>
                      </a:cubicBezTo>
                      <a:close/>
                      <a:moveTo>
                        <a:pt x="181" y="208"/>
                      </a:moveTo>
                      <a:cubicBezTo>
                        <a:pt x="181" y="196"/>
                        <a:pt x="181" y="196"/>
                        <a:pt x="181" y="196"/>
                      </a:cubicBezTo>
                      <a:cubicBezTo>
                        <a:pt x="181" y="193"/>
                        <a:pt x="179" y="190"/>
                        <a:pt x="175" y="190"/>
                      </a:cubicBezTo>
                      <a:cubicBezTo>
                        <a:pt x="77" y="190"/>
                        <a:pt x="77" y="190"/>
                        <a:pt x="77" y="190"/>
                      </a:cubicBezTo>
                      <a:cubicBezTo>
                        <a:pt x="73" y="190"/>
                        <a:pt x="71" y="193"/>
                        <a:pt x="71" y="196"/>
                      </a:cubicBezTo>
                      <a:cubicBezTo>
                        <a:pt x="71" y="208"/>
                        <a:pt x="71" y="208"/>
                        <a:pt x="71" y="208"/>
                      </a:cubicBezTo>
                      <a:cubicBezTo>
                        <a:pt x="71" y="211"/>
                        <a:pt x="73" y="214"/>
                        <a:pt x="77" y="214"/>
                      </a:cubicBezTo>
                      <a:cubicBezTo>
                        <a:pt x="175" y="214"/>
                        <a:pt x="175" y="214"/>
                        <a:pt x="175" y="214"/>
                      </a:cubicBezTo>
                      <a:cubicBezTo>
                        <a:pt x="179" y="214"/>
                        <a:pt x="181" y="211"/>
                        <a:pt x="181" y="208"/>
                      </a:cubicBezTo>
                      <a:close/>
                      <a:moveTo>
                        <a:pt x="77" y="238"/>
                      </a:moveTo>
                      <a:cubicBezTo>
                        <a:pt x="73" y="238"/>
                        <a:pt x="71" y="240"/>
                        <a:pt x="71" y="244"/>
                      </a:cubicBezTo>
                      <a:cubicBezTo>
                        <a:pt x="71" y="256"/>
                        <a:pt x="71" y="256"/>
                        <a:pt x="71" y="256"/>
                      </a:cubicBezTo>
                      <a:cubicBezTo>
                        <a:pt x="71" y="259"/>
                        <a:pt x="73" y="262"/>
                        <a:pt x="77" y="262"/>
                      </a:cubicBezTo>
                      <a:cubicBezTo>
                        <a:pt x="151" y="262"/>
                        <a:pt x="151" y="262"/>
                        <a:pt x="151" y="262"/>
                      </a:cubicBezTo>
                      <a:cubicBezTo>
                        <a:pt x="155" y="262"/>
                        <a:pt x="157" y="259"/>
                        <a:pt x="157" y="256"/>
                      </a:cubicBezTo>
                      <a:cubicBezTo>
                        <a:pt x="157" y="244"/>
                        <a:pt x="157" y="244"/>
                        <a:pt x="157" y="244"/>
                      </a:cubicBezTo>
                      <a:cubicBezTo>
                        <a:pt x="157" y="240"/>
                        <a:pt x="155" y="238"/>
                        <a:pt x="151" y="238"/>
                      </a:cubicBezTo>
                      <a:lnTo>
                        <a:pt x="77" y="238"/>
                      </a:lnTo>
                      <a:close/>
                      <a:moveTo>
                        <a:pt x="261" y="309"/>
                      </a:moveTo>
                      <a:cubicBezTo>
                        <a:pt x="23" y="309"/>
                        <a:pt x="23" y="309"/>
                        <a:pt x="23" y="309"/>
                      </a:cubicBezTo>
                      <a:cubicBezTo>
                        <a:pt x="23" y="24"/>
                        <a:pt x="23" y="24"/>
                        <a:pt x="23" y="24"/>
                      </a:cubicBezTo>
                      <a:cubicBezTo>
                        <a:pt x="166" y="24"/>
                        <a:pt x="166" y="24"/>
                        <a:pt x="166" y="24"/>
                      </a:cubicBezTo>
                      <a:cubicBezTo>
                        <a:pt x="166" y="101"/>
                        <a:pt x="166" y="101"/>
                        <a:pt x="166" y="101"/>
                      </a:cubicBezTo>
                      <a:cubicBezTo>
                        <a:pt x="166" y="111"/>
                        <a:pt x="174" y="119"/>
                        <a:pt x="184" y="119"/>
                      </a:cubicBezTo>
                      <a:cubicBezTo>
                        <a:pt x="236" y="119"/>
                        <a:pt x="236" y="119"/>
                        <a:pt x="236" y="119"/>
                      </a:cubicBezTo>
                      <a:cubicBezTo>
                        <a:pt x="279" y="81"/>
                        <a:pt x="279" y="81"/>
                        <a:pt x="279" y="81"/>
                      </a:cubicBezTo>
                      <a:cubicBezTo>
                        <a:pt x="277" y="77"/>
                        <a:pt x="275" y="74"/>
                        <a:pt x="272" y="71"/>
                      </a:cubicBezTo>
                      <a:cubicBezTo>
                        <a:pt x="214" y="13"/>
                        <a:pt x="214" y="13"/>
                        <a:pt x="214" y="13"/>
                      </a:cubicBezTo>
                      <a:cubicBezTo>
                        <a:pt x="207" y="6"/>
                        <a:pt x="193" y="0"/>
                        <a:pt x="184" y="0"/>
                      </a:cubicBezTo>
                      <a:cubicBezTo>
                        <a:pt x="17" y="0"/>
                        <a:pt x="17" y="0"/>
                        <a:pt x="17" y="0"/>
                      </a:cubicBezTo>
                      <a:cubicBezTo>
                        <a:pt x="8" y="0"/>
                        <a:pt x="0" y="8"/>
                        <a:pt x="0" y="18"/>
                      </a:cubicBezTo>
                      <a:cubicBezTo>
                        <a:pt x="0" y="315"/>
                        <a:pt x="0" y="315"/>
                        <a:pt x="0" y="315"/>
                      </a:cubicBezTo>
                      <a:cubicBezTo>
                        <a:pt x="0" y="325"/>
                        <a:pt x="8" y="333"/>
                        <a:pt x="17" y="333"/>
                      </a:cubicBezTo>
                      <a:cubicBezTo>
                        <a:pt x="267" y="333"/>
                        <a:pt x="267" y="333"/>
                        <a:pt x="267" y="333"/>
                      </a:cubicBezTo>
                      <a:cubicBezTo>
                        <a:pt x="277" y="333"/>
                        <a:pt x="284" y="325"/>
                        <a:pt x="284" y="315"/>
                      </a:cubicBezTo>
                      <a:cubicBezTo>
                        <a:pt x="284" y="291"/>
                        <a:pt x="284" y="291"/>
                        <a:pt x="284" y="291"/>
                      </a:cubicBezTo>
                      <a:cubicBezTo>
                        <a:pt x="261" y="296"/>
                        <a:pt x="261" y="296"/>
                        <a:pt x="261" y="296"/>
                      </a:cubicBezTo>
                      <a:lnTo>
                        <a:pt x="261" y="309"/>
                      </a:lnTo>
                      <a:close/>
                      <a:moveTo>
                        <a:pt x="190" y="26"/>
                      </a:moveTo>
                      <a:cubicBezTo>
                        <a:pt x="193" y="27"/>
                        <a:pt x="196" y="28"/>
                        <a:pt x="197" y="30"/>
                      </a:cubicBezTo>
                      <a:cubicBezTo>
                        <a:pt x="255" y="88"/>
                        <a:pt x="255" y="88"/>
                        <a:pt x="255" y="88"/>
                      </a:cubicBezTo>
                      <a:cubicBezTo>
                        <a:pt x="256" y="89"/>
                        <a:pt x="258" y="92"/>
                        <a:pt x="259" y="95"/>
                      </a:cubicBezTo>
                      <a:cubicBezTo>
                        <a:pt x="190" y="95"/>
                        <a:pt x="190" y="95"/>
                        <a:pt x="190" y="95"/>
                      </a:cubicBezTo>
                      <a:lnTo>
                        <a:pt x="190" y="26"/>
                      </a:lnTo>
                      <a:close/>
                      <a:moveTo>
                        <a:pt x="478" y="75"/>
                      </a:moveTo>
                      <a:cubicBezTo>
                        <a:pt x="435" y="26"/>
                        <a:pt x="435" y="26"/>
                        <a:pt x="435" y="26"/>
                      </a:cubicBezTo>
                      <a:cubicBezTo>
                        <a:pt x="423" y="13"/>
                        <a:pt x="403" y="12"/>
                        <a:pt x="390" y="23"/>
                      </a:cubicBezTo>
                      <a:cubicBezTo>
                        <a:pt x="239" y="156"/>
                        <a:pt x="239" y="156"/>
                        <a:pt x="239" y="156"/>
                      </a:cubicBezTo>
                      <a:cubicBezTo>
                        <a:pt x="201" y="276"/>
                        <a:pt x="201" y="276"/>
                        <a:pt x="201" y="276"/>
                      </a:cubicBezTo>
                      <a:cubicBezTo>
                        <a:pt x="325" y="253"/>
                        <a:pt x="325" y="253"/>
                        <a:pt x="325" y="253"/>
                      </a:cubicBezTo>
                      <a:cubicBezTo>
                        <a:pt x="476" y="120"/>
                        <a:pt x="476" y="120"/>
                        <a:pt x="476" y="120"/>
                      </a:cubicBezTo>
                      <a:cubicBezTo>
                        <a:pt x="489" y="108"/>
                        <a:pt x="490" y="88"/>
                        <a:pt x="478" y="75"/>
                      </a:cubicBezTo>
                      <a:close/>
                      <a:moveTo>
                        <a:pt x="437" y="58"/>
                      </a:moveTo>
                      <a:cubicBezTo>
                        <a:pt x="447" y="69"/>
                        <a:pt x="447" y="69"/>
                        <a:pt x="447" y="69"/>
                      </a:cubicBezTo>
                      <a:cubicBezTo>
                        <a:pt x="296" y="203"/>
                        <a:pt x="296" y="203"/>
                        <a:pt x="296" y="203"/>
                      </a:cubicBezTo>
                      <a:cubicBezTo>
                        <a:pt x="286" y="191"/>
                        <a:pt x="286" y="191"/>
                        <a:pt x="286" y="191"/>
                      </a:cubicBezTo>
                      <a:lnTo>
                        <a:pt x="437" y="58"/>
                      </a:lnTo>
                      <a:close/>
                      <a:moveTo>
                        <a:pt x="403" y="37"/>
                      </a:moveTo>
                      <a:cubicBezTo>
                        <a:pt x="408" y="33"/>
                        <a:pt x="416" y="33"/>
                        <a:pt x="420" y="38"/>
                      </a:cubicBezTo>
                      <a:cubicBezTo>
                        <a:pt x="425" y="44"/>
                        <a:pt x="425" y="44"/>
                        <a:pt x="425" y="44"/>
                      </a:cubicBezTo>
                      <a:cubicBezTo>
                        <a:pt x="274" y="177"/>
                        <a:pt x="274" y="177"/>
                        <a:pt x="274" y="177"/>
                      </a:cubicBezTo>
                      <a:cubicBezTo>
                        <a:pt x="261" y="163"/>
                        <a:pt x="261" y="163"/>
                        <a:pt x="261" y="163"/>
                      </a:cubicBezTo>
                      <a:lnTo>
                        <a:pt x="403" y="37"/>
                      </a:lnTo>
                      <a:close/>
                      <a:moveTo>
                        <a:pt x="254" y="247"/>
                      </a:moveTo>
                      <a:cubicBezTo>
                        <a:pt x="236" y="228"/>
                        <a:pt x="236" y="228"/>
                        <a:pt x="236" y="228"/>
                      </a:cubicBezTo>
                      <a:cubicBezTo>
                        <a:pt x="252" y="181"/>
                        <a:pt x="252" y="181"/>
                        <a:pt x="252" y="181"/>
                      </a:cubicBezTo>
                      <a:cubicBezTo>
                        <a:pt x="302" y="238"/>
                        <a:pt x="302" y="238"/>
                        <a:pt x="302" y="238"/>
                      </a:cubicBezTo>
                      <a:lnTo>
                        <a:pt x="254" y="247"/>
                      </a:lnTo>
                      <a:close/>
                      <a:moveTo>
                        <a:pt x="463" y="105"/>
                      </a:moveTo>
                      <a:cubicBezTo>
                        <a:pt x="321" y="231"/>
                        <a:pt x="321" y="231"/>
                        <a:pt x="321" y="231"/>
                      </a:cubicBezTo>
                      <a:cubicBezTo>
                        <a:pt x="309" y="217"/>
                        <a:pt x="309" y="217"/>
                        <a:pt x="309" y="217"/>
                      </a:cubicBezTo>
                      <a:cubicBezTo>
                        <a:pt x="460" y="83"/>
                        <a:pt x="460" y="83"/>
                        <a:pt x="460" y="83"/>
                      </a:cubicBezTo>
                      <a:cubicBezTo>
                        <a:pt x="464" y="88"/>
                        <a:pt x="464" y="88"/>
                        <a:pt x="464" y="88"/>
                      </a:cubicBezTo>
                      <a:cubicBezTo>
                        <a:pt x="469" y="93"/>
                        <a:pt x="468" y="101"/>
                        <a:pt x="463" y="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
            <p:nvSpPr>
              <p:cNvPr id="10" name="TextBox 60">
                <a:extLst>
                  <a:ext uri="{FF2B5EF4-FFF2-40B4-BE49-F238E27FC236}">
                    <a16:creationId xmlns:a16="http://schemas.microsoft.com/office/drawing/2014/main" id="{3D0A44A3-D7EC-4F84-BC86-0C2EA959D6B0}"/>
                  </a:ext>
                </a:extLst>
              </p:cNvPr>
              <p:cNvSpPr txBox="1"/>
              <p:nvPr/>
            </p:nvSpPr>
            <p:spPr>
              <a:xfrm>
                <a:off x="9031951" y="4818246"/>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rPr>
                  <a:t>False Negatives (FN)</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Negative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Positive</a:t>
                </a:r>
              </a:p>
            </p:txBody>
          </p:sp>
          <p:sp>
            <p:nvSpPr>
              <p:cNvPr id="11" name="TextBox 61">
                <a:extLst>
                  <a:ext uri="{FF2B5EF4-FFF2-40B4-BE49-F238E27FC236}">
                    <a16:creationId xmlns:a16="http://schemas.microsoft.com/office/drawing/2014/main" id="{24BA0332-E30A-4588-85DA-0EBF550A1909}"/>
                  </a:ext>
                </a:extLst>
              </p:cNvPr>
              <p:cNvSpPr txBox="1"/>
              <p:nvPr/>
            </p:nvSpPr>
            <p:spPr>
              <a:xfrm>
                <a:off x="9031951" y="3834655"/>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rPr>
                  <a:t>False Positives (FP)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Positive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Negative</a:t>
                </a:r>
              </a:p>
            </p:txBody>
          </p:sp>
          <p:grpSp>
            <p:nvGrpSpPr>
              <p:cNvPr id="12" name="Group 11">
                <a:extLst>
                  <a:ext uri="{FF2B5EF4-FFF2-40B4-BE49-F238E27FC236}">
                    <a16:creationId xmlns:a16="http://schemas.microsoft.com/office/drawing/2014/main" id="{74199EA1-AC0F-41B9-9637-DD1B304D3DE1}"/>
                  </a:ext>
                </a:extLst>
              </p:cNvPr>
              <p:cNvGrpSpPr/>
              <p:nvPr/>
            </p:nvGrpSpPr>
            <p:grpSpPr>
              <a:xfrm>
                <a:off x="8286572" y="4008028"/>
                <a:ext cx="745379" cy="649941"/>
                <a:chOff x="4714416" y="2620911"/>
                <a:chExt cx="681717" cy="537357"/>
              </a:xfrm>
            </p:grpSpPr>
            <p:pic>
              <p:nvPicPr>
                <p:cNvPr id="16" name="Picture 15">
                  <a:extLst>
                    <a:ext uri="{FF2B5EF4-FFF2-40B4-BE49-F238E27FC236}">
                      <a16:creationId xmlns:a16="http://schemas.microsoft.com/office/drawing/2014/main" id="{A73EB2C6-4139-44F5-AC7E-061563364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416" y="3047521"/>
                  <a:ext cx="681717" cy="110747"/>
                </a:xfrm>
                <a:prstGeom prst="rect">
                  <a:avLst/>
                </a:prstGeom>
              </p:spPr>
            </p:pic>
            <p:sp>
              <p:nvSpPr>
                <p:cNvPr id="17" name="Oval 16">
                  <a:extLst>
                    <a:ext uri="{FF2B5EF4-FFF2-40B4-BE49-F238E27FC236}">
                      <a16:creationId xmlns:a16="http://schemas.microsoft.com/office/drawing/2014/main" id="{2FD1617E-A815-4DAA-9BE7-092FD7AA848F}"/>
                    </a:ext>
                  </a:extLst>
                </p:cNvPr>
                <p:cNvSpPr/>
                <p:nvPr/>
              </p:nvSpPr>
              <p:spPr>
                <a:xfrm>
                  <a:off x="4785650" y="2620911"/>
                  <a:ext cx="553212" cy="47563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Freeform 11">
                  <a:extLst>
                    <a:ext uri="{FF2B5EF4-FFF2-40B4-BE49-F238E27FC236}">
                      <a16:creationId xmlns:a16="http://schemas.microsoft.com/office/drawing/2014/main" id="{458AB9E5-76EB-4D3F-A843-021D1D9A3244}"/>
                    </a:ext>
                  </a:extLst>
                </p:cNvPr>
                <p:cNvSpPr>
                  <a:spLocks noEditPoints="1"/>
                </p:cNvSpPr>
                <p:nvPr/>
              </p:nvSpPr>
              <p:spPr bwMode="auto">
                <a:xfrm>
                  <a:off x="4906169" y="2703670"/>
                  <a:ext cx="319882" cy="250825"/>
                </a:xfrm>
                <a:custGeom>
                  <a:avLst/>
                  <a:gdLst>
                    <a:gd name="T0" fmla="*/ 261 w 332"/>
                    <a:gd name="T1" fmla="*/ 208 h 261"/>
                    <a:gd name="T2" fmla="*/ 207 w 332"/>
                    <a:gd name="T3" fmla="*/ 261 h 261"/>
                    <a:gd name="T4" fmla="*/ 53 w 332"/>
                    <a:gd name="T5" fmla="*/ 261 h 261"/>
                    <a:gd name="T6" fmla="*/ 0 w 332"/>
                    <a:gd name="T7" fmla="*/ 208 h 261"/>
                    <a:gd name="T8" fmla="*/ 0 w 332"/>
                    <a:gd name="T9" fmla="*/ 53 h 261"/>
                    <a:gd name="T10" fmla="*/ 53 w 332"/>
                    <a:gd name="T11" fmla="*/ 0 h 261"/>
                    <a:gd name="T12" fmla="*/ 207 w 332"/>
                    <a:gd name="T13" fmla="*/ 0 h 261"/>
                    <a:gd name="T14" fmla="*/ 229 w 332"/>
                    <a:gd name="T15" fmla="*/ 5 h 261"/>
                    <a:gd name="T16" fmla="*/ 232 w 332"/>
                    <a:gd name="T17" fmla="*/ 9 h 261"/>
                    <a:gd name="T18" fmla="*/ 231 w 332"/>
                    <a:gd name="T19" fmla="*/ 14 h 261"/>
                    <a:gd name="T20" fmla="*/ 222 w 332"/>
                    <a:gd name="T21" fmla="*/ 23 h 261"/>
                    <a:gd name="T22" fmla="*/ 216 w 332"/>
                    <a:gd name="T23" fmla="*/ 25 h 261"/>
                    <a:gd name="T24" fmla="*/ 207 w 332"/>
                    <a:gd name="T25" fmla="*/ 24 h 261"/>
                    <a:gd name="T26" fmla="*/ 53 w 332"/>
                    <a:gd name="T27" fmla="*/ 24 h 261"/>
                    <a:gd name="T28" fmla="*/ 23 w 332"/>
                    <a:gd name="T29" fmla="*/ 53 h 261"/>
                    <a:gd name="T30" fmla="*/ 23 w 332"/>
                    <a:gd name="T31" fmla="*/ 208 h 261"/>
                    <a:gd name="T32" fmla="*/ 53 w 332"/>
                    <a:gd name="T33" fmla="*/ 237 h 261"/>
                    <a:gd name="T34" fmla="*/ 207 w 332"/>
                    <a:gd name="T35" fmla="*/ 237 h 261"/>
                    <a:gd name="T36" fmla="*/ 237 w 332"/>
                    <a:gd name="T37" fmla="*/ 208 h 261"/>
                    <a:gd name="T38" fmla="*/ 237 w 332"/>
                    <a:gd name="T39" fmla="*/ 184 h 261"/>
                    <a:gd name="T40" fmla="*/ 239 w 332"/>
                    <a:gd name="T41" fmla="*/ 180 h 261"/>
                    <a:gd name="T42" fmla="*/ 251 w 332"/>
                    <a:gd name="T43" fmla="*/ 168 h 261"/>
                    <a:gd name="T44" fmla="*/ 257 w 332"/>
                    <a:gd name="T45" fmla="*/ 167 h 261"/>
                    <a:gd name="T46" fmla="*/ 261 w 332"/>
                    <a:gd name="T47" fmla="*/ 172 h 261"/>
                    <a:gd name="T48" fmla="*/ 261 w 332"/>
                    <a:gd name="T49" fmla="*/ 208 h 261"/>
                    <a:gd name="T50" fmla="*/ 296 w 332"/>
                    <a:gd name="T51" fmla="*/ 89 h 261"/>
                    <a:gd name="T52" fmla="*/ 172 w 332"/>
                    <a:gd name="T53" fmla="*/ 214 h 261"/>
                    <a:gd name="T54" fmla="*/ 118 w 332"/>
                    <a:gd name="T55" fmla="*/ 214 h 261"/>
                    <a:gd name="T56" fmla="*/ 118 w 332"/>
                    <a:gd name="T57" fmla="*/ 160 h 261"/>
                    <a:gd name="T58" fmla="*/ 243 w 332"/>
                    <a:gd name="T59" fmla="*/ 36 h 261"/>
                    <a:gd name="T60" fmla="*/ 296 w 332"/>
                    <a:gd name="T61" fmla="*/ 89 h 261"/>
                    <a:gd name="T62" fmla="*/ 186 w 332"/>
                    <a:gd name="T63" fmla="*/ 174 h 261"/>
                    <a:gd name="T64" fmla="*/ 158 w 332"/>
                    <a:gd name="T65" fmla="*/ 146 h 261"/>
                    <a:gd name="T66" fmla="*/ 136 w 332"/>
                    <a:gd name="T67" fmla="*/ 168 h 261"/>
                    <a:gd name="T68" fmla="*/ 136 w 332"/>
                    <a:gd name="T69" fmla="*/ 178 h 261"/>
                    <a:gd name="T70" fmla="*/ 154 w 332"/>
                    <a:gd name="T71" fmla="*/ 178 h 261"/>
                    <a:gd name="T72" fmla="*/ 154 w 332"/>
                    <a:gd name="T73" fmla="*/ 196 h 261"/>
                    <a:gd name="T74" fmla="*/ 164 w 332"/>
                    <a:gd name="T75" fmla="*/ 196 h 261"/>
                    <a:gd name="T76" fmla="*/ 186 w 332"/>
                    <a:gd name="T77" fmla="*/ 174 h 261"/>
                    <a:gd name="T78" fmla="*/ 240 w 332"/>
                    <a:gd name="T79" fmla="*/ 62 h 261"/>
                    <a:gd name="T80" fmla="*/ 175 w 332"/>
                    <a:gd name="T81" fmla="*/ 127 h 261"/>
                    <a:gd name="T82" fmla="*/ 175 w 332"/>
                    <a:gd name="T83" fmla="*/ 133 h 261"/>
                    <a:gd name="T84" fmla="*/ 181 w 332"/>
                    <a:gd name="T85" fmla="*/ 133 h 261"/>
                    <a:gd name="T86" fmla="*/ 246 w 332"/>
                    <a:gd name="T87" fmla="*/ 68 h 261"/>
                    <a:gd name="T88" fmla="*/ 246 w 332"/>
                    <a:gd name="T89" fmla="*/ 62 h 261"/>
                    <a:gd name="T90" fmla="*/ 240 w 332"/>
                    <a:gd name="T91" fmla="*/ 62 h 261"/>
                    <a:gd name="T92" fmla="*/ 308 w 332"/>
                    <a:gd name="T93" fmla="*/ 77 h 261"/>
                    <a:gd name="T94" fmla="*/ 255 w 332"/>
                    <a:gd name="T95" fmla="*/ 24 h 261"/>
                    <a:gd name="T96" fmla="*/ 272 w 332"/>
                    <a:gd name="T97" fmla="*/ 7 h 261"/>
                    <a:gd name="T98" fmla="*/ 297 w 332"/>
                    <a:gd name="T99" fmla="*/ 7 h 261"/>
                    <a:gd name="T100" fmla="*/ 325 w 332"/>
                    <a:gd name="T101" fmla="*/ 35 h 261"/>
                    <a:gd name="T102" fmla="*/ 325 w 332"/>
                    <a:gd name="T103" fmla="*/ 60 h 261"/>
                    <a:gd name="T104" fmla="*/ 308 w 332"/>
                    <a:gd name="T105" fmla="*/ 7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261">
                      <a:moveTo>
                        <a:pt x="261" y="208"/>
                      </a:moveTo>
                      <a:cubicBezTo>
                        <a:pt x="261" y="237"/>
                        <a:pt x="237" y="261"/>
                        <a:pt x="207" y="261"/>
                      </a:cubicBezTo>
                      <a:cubicBezTo>
                        <a:pt x="53" y="261"/>
                        <a:pt x="53" y="261"/>
                        <a:pt x="53" y="261"/>
                      </a:cubicBezTo>
                      <a:cubicBezTo>
                        <a:pt x="24" y="261"/>
                        <a:pt x="0" y="237"/>
                        <a:pt x="0" y="208"/>
                      </a:cubicBezTo>
                      <a:cubicBezTo>
                        <a:pt x="0" y="53"/>
                        <a:pt x="0" y="53"/>
                        <a:pt x="0" y="53"/>
                      </a:cubicBezTo>
                      <a:cubicBezTo>
                        <a:pt x="0" y="24"/>
                        <a:pt x="24" y="0"/>
                        <a:pt x="53" y="0"/>
                      </a:cubicBezTo>
                      <a:cubicBezTo>
                        <a:pt x="207" y="0"/>
                        <a:pt x="207" y="0"/>
                        <a:pt x="207" y="0"/>
                      </a:cubicBezTo>
                      <a:cubicBezTo>
                        <a:pt x="215" y="0"/>
                        <a:pt x="222" y="1"/>
                        <a:pt x="229" y="5"/>
                      </a:cubicBezTo>
                      <a:cubicBezTo>
                        <a:pt x="231" y="5"/>
                        <a:pt x="232" y="7"/>
                        <a:pt x="232" y="9"/>
                      </a:cubicBezTo>
                      <a:cubicBezTo>
                        <a:pt x="233" y="11"/>
                        <a:pt x="232" y="13"/>
                        <a:pt x="231" y="14"/>
                      </a:cubicBezTo>
                      <a:cubicBezTo>
                        <a:pt x="222" y="23"/>
                        <a:pt x="222" y="23"/>
                        <a:pt x="222" y="23"/>
                      </a:cubicBezTo>
                      <a:cubicBezTo>
                        <a:pt x="220" y="25"/>
                        <a:pt x="218" y="25"/>
                        <a:pt x="216" y="25"/>
                      </a:cubicBezTo>
                      <a:cubicBezTo>
                        <a:pt x="213" y="24"/>
                        <a:pt x="210" y="24"/>
                        <a:pt x="207" y="24"/>
                      </a:cubicBezTo>
                      <a:cubicBezTo>
                        <a:pt x="53" y="24"/>
                        <a:pt x="53" y="24"/>
                        <a:pt x="53" y="24"/>
                      </a:cubicBezTo>
                      <a:cubicBezTo>
                        <a:pt x="37" y="24"/>
                        <a:pt x="23" y="37"/>
                        <a:pt x="23" y="53"/>
                      </a:cubicBezTo>
                      <a:cubicBezTo>
                        <a:pt x="23" y="208"/>
                        <a:pt x="23" y="208"/>
                        <a:pt x="23" y="208"/>
                      </a:cubicBezTo>
                      <a:cubicBezTo>
                        <a:pt x="23" y="224"/>
                        <a:pt x="37" y="237"/>
                        <a:pt x="53" y="237"/>
                      </a:cubicBezTo>
                      <a:cubicBezTo>
                        <a:pt x="207" y="237"/>
                        <a:pt x="207" y="237"/>
                        <a:pt x="207" y="237"/>
                      </a:cubicBezTo>
                      <a:cubicBezTo>
                        <a:pt x="224" y="237"/>
                        <a:pt x="237" y="224"/>
                        <a:pt x="237" y="208"/>
                      </a:cubicBezTo>
                      <a:cubicBezTo>
                        <a:pt x="237" y="184"/>
                        <a:pt x="237" y="184"/>
                        <a:pt x="237" y="184"/>
                      </a:cubicBezTo>
                      <a:cubicBezTo>
                        <a:pt x="237" y="183"/>
                        <a:pt x="238" y="181"/>
                        <a:pt x="239" y="180"/>
                      </a:cubicBezTo>
                      <a:cubicBezTo>
                        <a:pt x="251" y="168"/>
                        <a:pt x="251" y="168"/>
                        <a:pt x="251" y="168"/>
                      </a:cubicBezTo>
                      <a:cubicBezTo>
                        <a:pt x="252" y="166"/>
                        <a:pt x="255" y="166"/>
                        <a:pt x="257" y="167"/>
                      </a:cubicBezTo>
                      <a:cubicBezTo>
                        <a:pt x="259" y="168"/>
                        <a:pt x="261" y="170"/>
                        <a:pt x="261" y="172"/>
                      </a:cubicBezTo>
                      <a:lnTo>
                        <a:pt x="261" y="208"/>
                      </a:lnTo>
                      <a:close/>
                      <a:moveTo>
                        <a:pt x="296" y="89"/>
                      </a:moveTo>
                      <a:cubicBezTo>
                        <a:pt x="172" y="214"/>
                        <a:pt x="172" y="214"/>
                        <a:pt x="172" y="214"/>
                      </a:cubicBezTo>
                      <a:cubicBezTo>
                        <a:pt x="118" y="214"/>
                        <a:pt x="118" y="214"/>
                        <a:pt x="118" y="214"/>
                      </a:cubicBezTo>
                      <a:cubicBezTo>
                        <a:pt x="118" y="160"/>
                        <a:pt x="118" y="160"/>
                        <a:pt x="118" y="160"/>
                      </a:cubicBezTo>
                      <a:cubicBezTo>
                        <a:pt x="243" y="36"/>
                        <a:pt x="243" y="36"/>
                        <a:pt x="243" y="36"/>
                      </a:cubicBezTo>
                      <a:lnTo>
                        <a:pt x="296" y="89"/>
                      </a:lnTo>
                      <a:close/>
                      <a:moveTo>
                        <a:pt x="186" y="174"/>
                      </a:moveTo>
                      <a:cubicBezTo>
                        <a:pt x="158" y="146"/>
                        <a:pt x="158" y="146"/>
                        <a:pt x="158" y="146"/>
                      </a:cubicBezTo>
                      <a:cubicBezTo>
                        <a:pt x="136" y="168"/>
                        <a:pt x="136" y="168"/>
                        <a:pt x="136" y="168"/>
                      </a:cubicBezTo>
                      <a:cubicBezTo>
                        <a:pt x="136" y="178"/>
                        <a:pt x="136" y="178"/>
                        <a:pt x="136" y="178"/>
                      </a:cubicBezTo>
                      <a:cubicBezTo>
                        <a:pt x="154" y="178"/>
                        <a:pt x="154" y="178"/>
                        <a:pt x="154" y="178"/>
                      </a:cubicBezTo>
                      <a:cubicBezTo>
                        <a:pt x="154" y="196"/>
                        <a:pt x="154" y="196"/>
                        <a:pt x="154" y="196"/>
                      </a:cubicBezTo>
                      <a:cubicBezTo>
                        <a:pt x="164" y="196"/>
                        <a:pt x="164" y="196"/>
                        <a:pt x="164" y="196"/>
                      </a:cubicBezTo>
                      <a:lnTo>
                        <a:pt x="186" y="174"/>
                      </a:lnTo>
                      <a:close/>
                      <a:moveTo>
                        <a:pt x="240" y="62"/>
                      </a:moveTo>
                      <a:cubicBezTo>
                        <a:pt x="175" y="127"/>
                        <a:pt x="175" y="127"/>
                        <a:pt x="175" y="127"/>
                      </a:cubicBezTo>
                      <a:cubicBezTo>
                        <a:pt x="173" y="129"/>
                        <a:pt x="173" y="132"/>
                        <a:pt x="175" y="133"/>
                      </a:cubicBezTo>
                      <a:cubicBezTo>
                        <a:pt x="176" y="135"/>
                        <a:pt x="179" y="135"/>
                        <a:pt x="181" y="133"/>
                      </a:cubicBezTo>
                      <a:cubicBezTo>
                        <a:pt x="246" y="68"/>
                        <a:pt x="246" y="68"/>
                        <a:pt x="246" y="68"/>
                      </a:cubicBezTo>
                      <a:cubicBezTo>
                        <a:pt x="247" y="67"/>
                        <a:pt x="248" y="64"/>
                        <a:pt x="246" y="62"/>
                      </a:cubicBezTo>
                      <a:cubicBezTo>
                        <a:pt x="244" y="61"/>
                        <a:pt x="242" y="61"/>
                        <a:pt x="240" y="62"/>
                      </a:cubicBezTo>
                      <a:close/>
                      <a:moveTo>
                        <a:pt x="308" y="77"/>
                      </a:moveTo>
                      <a:cubicBezTo>
                        <a:pt x="255" y="24"/>
                        <a:pt x="255" y="24"/>
                        <a:pt x="255" y="24"/>
                      </a:cubicBezTo>
                      <a:cubicBezTo>
                        <a:pt x="272" y="7"/>
                        <a:pt x="272" y="7"/>
                        <a:pt x="272" y="7"/>
                      </a:cubicBezTo>
                      <a:cubicBezTo>
                        <a:pt x="279" y="0"/>
                        <a:pt x="290" y="0"/>
                        <a:pt x="297" y="7"/>
                      </a:cubicBezTo>
                      <a:cubicBezTo>
                        <a:pt x="325" y="35"/>
                        <a:pt x="325" y="35"/>
                        <a:pt x="325" y="35"/>
                      </a:cubicBezTo>
                      <a:cubicBezTo>
                        <a:pt x="332" y="42"/>
                        <a:pt x="332" y="53"/>
                        <a:pt x="325" y="60"/>
                      </a:cubicBezTo>
                      <a:lnTo>
                        <a:pt x="308"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BE3BBBCD-62B2-42BB-A249-71B39341996B}"/>
                  </a:ext>
                </a:extLst>
              </p:cNvPr>
              <p:cNvGrpSpPr/>
              <p:nvPr/>
            </p:nvGrpSpPr>
            <p:grpSpPr>
              <a:xfrm>
                <a:off x="8356823" y="5021322"/>
                <a:ext cx="604875" cy="591175"/>
                <a:chOff x="4533395" y="4443719"/>
                <a:chExt cx="687004" cy="687007"/>
              </a:xfrm>
            </p:grpSpPr>
            <p:sp>
              <p:nvSpPr>
                <p:cNvPr id="14" name="Oval 13">
                  <a:extLst>
                    <a:ext uri="{FF2B5EF4-FFF2-40B4-BE49-F238E27FC236}">
                      <a16:creationId xmlns:a16="http://schemas.microsoft.com/office/drawing/2014/main" id="{A8865255-6CB4-4531-91C6-0BE752D083D8}"/>
                    </a:ext>
                  </a:extLst>
                </p:cNvPr>
                <p:cNvSpPr/>
                <p:nvPr/>
              </p:nvSpPr>
              <p:spPr>
                <a:xfrm>
                  <a:off x="4533395" y="4443719"/>
                  <a:ext cx="687004" cy="687007"/>
                </a:xfrm>
                <a:prstGeom prst="ellipse">
                  <a:avLst/>
                </a:prstGeom>
                <a:solidFill>
                  <a:srgbClr val="C00000"/>
                </a:solidFill>
                <a:ln w="254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Freeform 6">
                  <a:extLst>
                    <a:ext uri="{FF2B5EF4-FFF2-40B4-BE49-F238E27FC236}">
                      <a16:creationId xmlns:a16="http://schemas.microsoft.com/office/drawing/2014/main" id="{9A01C8CB-0E2F-4CDB-8DA8-942DC9E7A5CF}"/>
                    </a:ext>
                  </a:extLst>
                </p:cNvPr>
                <p:cNvSpPr>
                  <a:spLocks noEditPoints="1"/>
                </p:cNvSpPr>
                <p:nvPr/>
              </p:nvSpPr>
              <p:spPr bwMode="auto">
                <a:xfrm>
                  <a:off x="4695958" y="4627523"/>
                  <a:ext cx="351124" cy="299757"/>
                </a:xfrm>
                <a:custGeom>
                  <a:avLst/>
                  <a:gdLst>
                    <a:gd name="T0" fmla="*/ 176 w 405"/>
                    <a:gd name="T1" fmla="*/ 118 h 346"/>
                    <a:gd name="T2" fmla="*/ 274 w 405"/>
                    <a:gd name="T3" fmla="*/ 181 h 346"/>
                    <a:gd name="T4" fmla="*/ 299 w 405"/>
                    <a:gd name="T5" fmla="*/ 176 h 346"/>
                    <a:gd name="T6" fmla="*/ 399 w 405"/>
                    <a:gd name="T7" fmla="*/ 31 h 346"/>
                    <a:gd name="T8" fmla="*/ 394 w 405"/>
                    <a:gd name="T9" fmla="*/ 6 h 346"/>
                    <a:gd name="T10" fmla="*/ 369 w 405"/>
                    <a:gd name="T11" fmla="*/ 10 h 346"/>
                    <a:gd name="T12" fmla="*/ 279 w 405"/>
                    <a:gd name="T13" fmla="*/ 141 h 346"/>
                    <a:gd name="T14" fmla="*/ 180 w 405"/>
                    <a:gd name="T15" fmla="*/ 78 h 346"/>
                    <a:gd name="T16" fmla="*/ 167 w 405"/>
                    <a:gd name="T17" fmla="*/ 75 h 346"/>
                    <a:gd name="T18" fmla="*/ 155 w 405"/>
                    <a:gd name="T19" fmla="*/ 83 h 346"/>
                    <a:gd name="T20" fmla="*/ 5 w 405"/>
                    <a:gd name="T21" fmla="*/ 319 h 346"/>
                    <a:gd name="T22" fmla="*/ 11 w 405"/>
                    <a:gd name="T23" fmla="*/ 344 h 346"/>
                    <a:gd name="T24" fmla="*/ 20 w 405"/>
                    <a:gd name="T25" fmla="*/ 346 h 346"/>
                    <a:gd name="T26" fmla="*/ 36 w 405"/>
                    <a:gd name="T27" fmla="*/ 338 h 346"/>
                    <a:gd name="T28" fmla="*/ 176 w 405"/>
                    <a:gd name="T29" fmla="*/ 118 h 346"/>
                    <a:gd name="T30" fmla="*/ 372 w 405"/>
                    <a:gd name="T31" fmla="*/ 206 h 346"/>
                    <a:gd name="T32" fmla="*/ 283 w 405"/>
                    <a:gd name="T33" fmla="*/ 287 h 346"/>
                    <a:gd name="T34" fmla="*/ 178 w 405"/>
                    <a:gd name="T35" fmla="*/ 205 h 346"/>
                    <a:gd name="T36" fmla="*/ 171 w 405"/>
                    <a:gd name="T37" fmla="*/ 202 h 346"/>
                    <a:gd name="T38" fmla="*/ 157 w 405"/>
                    <a:gd name="T39" fmla="*/ 199 h 346"/>
                    <a:gd name="T40" fmla="*/ 136 w 405"/>
                    <a:gd name="T41" fmla="*/ 231 h 346"/>
                    <a:gd name="T42" fmla="*/ 158 w 405"/>
                    <a:gd name="T43" fmla="*/ 236 h 346"/>
                    <a:gd name="T44" fmla="*/ 272 w 405"/>
                    <a:gd name="T45" fmla="*/ 324 h 346"/>
                    <a:gd name="T46" fmla="*/ 284 w 405"/>
                    <a:gd name="T47" fmla="*/ 328 h 346"/>
                    <a:gd name="T48" fmla="*/ 296 w 405"/>
                    <a:gd name="T49" fmla="*/ 324 h 346"/>
                    <a:gd name="T50" fmla="*/ 396 w 405"/>
                    <a:gd name="T51" fmla="*/ 233 h 346"/>
                    <a:gd name="T52" fmla="*/ 398 w 405"/>
                    <a:gd name="T53" fmla="*/ 208 h 346"/>
                    <a:gd name="T54" fmla="*/ 372 w 405"/>
                    <a:gd name="T55" fmla="*/ 206 h 346"/>
                    <a:gd name="T56" fmla="*/ 16 w 405"/>
                    <a:gd name="T57" fmla="*/ 201 h 346"/>
                    <a:gd name="T58" fmla="*/ 43 w 405"/>
                    <a:gd name="T59" fmla="*/ 208 h 346"/>
                    <a:gd name="T60" fmla="*/ 64 w 405"/>
                    <a:gd name="T61" fmla="*/ 176 h 346"/>
                    <a:gd name="T62" fmla="*/ 25 w 405"/>
                    <a:gd name="T63" fmla="*/ 166 h 346"/>
                    <a:gd name="T64" fmla="*/ 3 w 405"/>
                    <a:gd name="T65" fmla="*/ 179 h 346"/>
                    <a:gd name="T66" fmla="*/ 16 w 405"/>
                    <a:gd name="T6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6">
                      <a:moveTo>
                        <a:pt x="176" y="118"/>
                      </a:moveTo>
                      <a:cubicBezTo>
                        <a:pt x="274" y="181"/>
                        <a:pt x="274" y="181"/>
                        <a:pt x="274" y="181"/>
                      </a:cubicBezTo>
                      <a:cubicBezTo>
                        <a:pt x="282" y="186"/>
                        <a:pt x="293" y="184"/>
                        <a:pt x="299" y="176"/>
                      </a:cubicBezTo>
                      <a:cubicBezTo>
                        <a:pt x="399" y="31"/>
                        <a:pt x="399" y="31"/>
                        <a:pt x="399" y="31"/>
                      </a:cubicBezTo>
                      <a:cubicBezTo>
                        <a:pt x="405" y="23"/>
                        <a:pt x="403" y="11"/>
                        <a:pt x="394" y="6"/>
                      </a:cubicBezTo>
                      <a:cubicBezTo>
                        <a:pt x="386" y="0"/>
                        <a:pt x="375" y="2"/>
                        <a:pt x="369" y="10"/>
                      </a:cubicBezTo>
                      <a:cubicBezTo>
                        <a:pt x="279" y="141"/>
                        <a:pt x="279" y="141"/>
                        <a:pt x="279" y="141"/>
                      </a:cubicBezTo>
                      <a:cubicBezTo>
                        <a:pt x="180" y="78"/>
                        <a:pt x="180" y="78"/>
                        <a:pt x="180" y="78"/>
                      </a:cubicBezTo>
                      <a:cubicBezTo>
                        <a:pt x="176" y="75"/>
                        <a:pt x="171" y="74"/>
                        <a:pt x="167" y="75"/>
                      </a:cubicBezTo>
                      <a:cubicBezTo>
                        <a:pt x="162" y="76"/>
                        <a:pt x="158" y="79"/>
                        <a:pt x="155" y="83"/>
                      </a:cubicBezTo>
                      <a:cubicBezTo>
                        <a:pt x="5" y="319"/>
                        <a:pt x="5" y="319"/>
                        <a:pt x="5" y="319"/>
                      </a:cubicBezTo>
                      <a:cubicBezTo>
                        <a:pt x="0" y="327"/>
                        <a:pt x="2" y="338"/>
                        <a:pt x="11" y="344"/>
                      </a:cubicBezTo>
                      <a:cubicBezTo>
                        <a:pt x="14" y="345"/>
                        <a:pt x="17" y="346"/>
                        <a:pt x="20" y="346"/>
                      </a:cubicBezTo>
                      <a:cubicBezTo>
                        <a:pt x="27" y="346"/>
                        <a:pt x="32" y="343"/>
                        <a:pt x="36" y="338"/>
                      </a:cubicBezTo>
                      <a:cubicBezTo>
                        <a:pt x="176" y="118"/>
                        <a:pt x="176" y="118"/>
                        <a:pt x="176" y="118"/>
                      </a:cubicBezTo>
                      <a:close/>
                      <a:moveTo>
                        <a:pt x="372" y="206"/>
                      </a:moveTo>
                      <a:cubicBezTo>
                        <a:pt x="283" y="287"/>
                        <a:pt x="283" y="287"/>
                        <a:pt x="283" y="287"/>
                      </a:cubicBezTo>
                      <a:cubicBezTo>
                        <a:pt x="178" y="205"/>
                        <a:pt x="178" y="205"/>
                        <a:pt x="178" y="205"/>
                      </a:cubicBezTo>
                      <a:cubicBezTo>
                        <a:pt x="176" y="204"/>
                        <a:pt x="173" y="203"/>
                        <a:pt x="171" y="202"/>
                      </a:cubicBezTo>
                      <a:cubicBezTo>
                        <a:pt x="157" y="199"/>
                        <a:pt x="157" y="199"/>
                        <a:pt x="157" y="199"/>
                      </a:cubicBezTo>
                      <a:cubicBezTo>
                        <a:pt x="136" y="231"/>
                        <a:pt x="136" y="231"/>
                        <a:pt x="136" y="231"/>
                      </a:cubicBezTo>
                      <a:cubicBezTo>
                        <a:pt x="158" y="236"/>
                        <a:pt x="158" y="236"/>
                        <a:pt x="158" y="236"/>
                      </a:cubicBezTo>
                      <a:cubicBezTo>
                        <a:pt x="272" y="324"/>
                        <a:pt x="272" y="324"/>
                        <a:pt x="272" y="324"/>
                      </a:cubicBezTo>
                      <a:cubicBezTo>
                        <a:pt x="276" y="327"/>
                        <a:pt x="280" y="328"/>
                        <a:pt x="284" y="328"/>
                      </a:cubicBezTo>
                      <a:cubicBezTo>
                        <a:pt x="288" y="328"/>
                        <a:pt x="292" y="327"/>
                        <a:pt x="296" y="324"/>
                      </a:cubicBezTo>
                      <a:cubicBezTo>
                        <a:pt x="396" y="233"/>
                        <a:pt x="396" y="233"/>
                        <a:pt x="396" y="233"/>
                      </a:cubicBezTo>
                      <a:cubicBezTo>
                        <a:pt x="404" y="226"/>
                        <a:pt x="404" y="215"/>
                        <a:pt x="398" y="208"/>
                      </a:cubicBezTo>
                      <a:cubicBezTo>
                        <a:pt x="391" y="200"/>
                        <a:pt x="379" y="200"/>
                        <a:pt x="372" y="206"/>
                      </a:cubicBezTo>
                      <a:close/>
                      <a:moveTo>
                        <a:pt x="16" y="201"/>
                      </a:moveTo>
                      <a:cubicBezTo>
                        <a:pt x="43" y="208"/>
                        <a:pt x="43" y="208"/>
                        <a:pt x="43" y="208"/>
                      </a:cubicBezTo>
                      <a:cubicBezTo>
                        <a:pt x="64" y="176"/>
                        <a:pt x="64" y="176"/>
                        <a:pt x="64" y="176"/>
                      </a:cubicBezTo>
                      <a:cubicBezTo>
                        <a:pt x="25" y="166"/>
                        <a:pt x="25" y="166"/>
                        <a:pt x="25" y="166"/>
                      </a:cubicBezTo>
                      <a:cubicBezTo>
                        <a:pt x="15" y="163"/>
                        <a:pt x="5" y="169"/>
                        <a:pt x="3" y="179"/>
                      </a:cubicBezTo>
                      <a:cubicBezTo>
                        <a:pt x="0" y="189"/>
                        <a:pt x="6" y="199"/>
                        <a:pt x="16"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sp>
          <p:nvSpPr>
            <p:cNvPr id="5" name="Rectangle 4">
              <a:extLst>
                <a:ext uri="{FF2B5EF4-FFF2-40B4-BE49-F238E27FC236}">
                  <a16:creationId xmlns:a16="http://schemas.microsoft.com/office/drawing/2014/main" id="{16126FCC-6A31-4F5F-89C0-D13AC8F64F69}"/>
                </a:ext>
              </a:extLst>
            </p:cNvPr>
            <p:cNvSpPr/>
            <p:nvPr/>
          </p:nvSpPr>
          <p:spPr>
            <a:xfrm>
              <a:off x="8239760" y="1457960"/>
              <a:ext cx="3286760" cy="3779520"/>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graphicFrame>
        <p:nvGraphicFramePr>
          <p:cNvPr id="25" name="Table 24">
            <a:extLst>
              <a:ext uri="{FF2B5EF4-FFF2-40B4-BE49-F238E27FC236}">
                <a16:creationId xmlns:a16="http://schemas.microsoft.com/office/drawing/2014/main" id="{A9F71D9E-9A54-4539-8FDE-F90829EFE72D}"/>
              </a:ext>
            </a:extLst>
          </p:cNvPr>
          <p:cNvGraphicFramePr>
            <a:graphicFrameLocks noGrp="1"/>
          </p:cNvGraphicFramePr>
          <p:nvPr/>
        </p:nvGraphicFramePr>
        <p:xfrm>
          <a:off x="1553519" y="967556"/>
          <a:ext cx="5326381" cy="2266250"/>
        </p:xfrm>
        <a:graphic>
          <a:graphicData uri="http://schemas.openxmlformats.org/drawingml/2006/table">
            <a:tbl>
              <a:tblPr firstRow="1" firstCol="1" bandRow="1">
                <a:tableStyleId>{5C22544A-7EE6-4342-B048-85BDC9FD1C3A}</a:tableStyleId>
              </a:tblPr>
              <a:tblGrid>
                <a:gridCol w="2660799">
                  <a:extLst>
                    <a:ext uri="{9D8B030D-6E8A-4147-A177-3AD203B41FA5}">
                      <a16:colId xmlns:a16="http://schemas.microsoft.com/office/drawing/2014/main" val="1783587273"/>
                    </a:ext>
                  </a:extLst>
                </a:gridCol>
                <a:gridCol w="2665582">
                  <a:extLst>
                    <a:ext uri="{9D8B030D-6E8A-4147-A177-3AD203B41FA5}">
                      <a16:colId xmlns:a16="http://schemas.microsoft.com/office/drawing/2014/main" val="3456284601"/>
                    </a:ext>
                  </a:extLst>
                </a:gridCol>
              </a:tblGrid>
              <a:tr h="448966">
                <a:tc>
                  <a:txBody>
                    <a:bodyPr/>
                    <a:lstStyle/>
                    <a:p>
                      <a:pPr marL="0" marR="0" algn="ctr">
                        <a:lnSpc>
                          <a:spcPct val="150000"/>
                        </a:lnSpc>
                        <a:spcBef>
                          <a:spcPts val="0"/>
                        </a:spcBef>
                        <a:spcAft>
                          <a:spcPts val="0"/>
                        </a:spcAft>
                      </a:pPr>
                      <a:r>
                        <a:rPr lang="en-US" sz="1600">
                          <a:effectLst/>
                        </a:rPr>
                        <a:t>Measure</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Value</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564741321"/>
                  </a:ext>
                </a:extLst>
              </a:tr>
              <a:tr h="459676">
                <a:tc>
                  <a:txBody>
                    <a:bodyPr/>
                    <a:lstStyle/>
                    <a:p>
                      <a:pPr marL="0" marR="0" algn="ctr">
                        <a:lnSpc>
                          <a:spcPct val="150000"/>
                        </a:lnSpc>
                        <a:spcBef>
                          <a:spcPts val="0"/>
                        </a:spcBef>
                        <a:spcAft>
                          <a:spcPts val="0"/>
                        </a:spcAft>
                      </a:pPr>
                      <a:r>
                        <a:rPr lang="en-US" sz="1600">
                          <a:effectLst/>
                        </a:rPr>
                        <a:t>Accuracy</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a:effectLst/>
                        </a:rPr>
                        <a:t>73%</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358328592"/>
                  </a:ext>
                </a:extLst>
              </a:tr>
              <a:tr h="448966">
                <a:tc>
                  <a:txBody>
                    <a:bodyPr/>
                    <a:lstStyle/>
                    <a:p>
                      <a:pPr marL="0" marR="0" algn="ctr">
                        <a:lnSpc>
                          <a:spcPct val="150000"/>
                        </a:lnSpc>
                        <a:spcBef>
                          <a:spcPts val="0"/>
                        </a:spcBef>
                        <a:spcAft>
                          <a:spcPts val="0"/>
                        </a:spcAft>
                      </a:pPr>
                      <a:r>
                        <a:rPr lang="en-US" sz="1600">
                          <a:effectLst/>
                        </a:rPr>
                        <a:t>F1 Score</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0.844490</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766646868"/>
                  </a:ext>
                </a:extLst>
              </a:tr>
              <a:tr h="459676">
                <a:tc>
                  <a:txBody>
                    <a:bodyPr/>
                    <a:lstStyle/>
                    <a:p>
                      <a:pPr marL="0" marR="0" algn="ctr">
                        <a:lnSpc>
                          <a:spcPct val="150000"/>
                        </a:lnSpc>
                        <a:spcBef>
                          <a:spcPts val="0"/>
                        </a:spcBef>
                        <a:spcAft>
                          <a:spcPts val="0"/>
                        </a:spcAft>
                      </a:pPr>
                      <a:r>
                        <a:rPr lang="en-US" sz="1600">
                          <a:effectLst/>
                        </a:rPr>
                        <a:t>Precision</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a:effectLst/>
                        </a:rPr>
                        <a:t>0.730838</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633742663"/>
                  </a:ext>
                </a:extLst>
              </a:tr>
              <a:tr h="448966">
                <a:tc>
                  <a:txBody>
                    <a:bodyPr/>
                    <a:lstStyle/>
                    <a:p>
                      <a:pPr marL="0" marR="0" algn="ctr">
                        <a:lnSpc>
                          <a:spcPct val="150000"/>
                        </a:lnSpc>
                        <a:spcBef>
                          <a:spcPts val="0"/>
                        </a:spcBef>
                        <a:spcAft>
                          <a:spcPts val="0"/>
                        </a:spcAft>
                      </a:pPr>
                      <a:r>
                        <a:rPr lang="en-US" sz="1600">
                          <a:effectLst/>
                        </a:rPr>
                        <a:t>Recall</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0.953478</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918283407"/>
                  </a:ext>
                </a:extLst>
              </a:tr>
            </a:tbl>
          </a:graphicData>
        </a:graphic>
      </p:graphicFrame>
      <p:graphicFrame>
        <p:nvGraphicFramePr>
          <p:cNvPr id="26" name="Table 25">
            <a:extLst>
              <a:ext uri="{FF2B5EF4-FFF2-40B4-BE49-F238E27FC236}">
                <a16:creationId xmlns:a16="http://schemas.microsoft.com/office/drawing/2014/main" id="{0360DEB2-03CE-43C7-BE53-CC4FAB42DF5E}"/>
              </a:ext>
            </a:extLst>
          </p:cNvPr>
          <p:cNvGraphicFramePr>
            <a:graphicFrameLocks noGrp="1"/>
          </p:cNvGraphicFramePr>
          <p:nvPr/>
        </p:nvGraphicFramePr>
        <p:xfrm>
          <a:off x="1719015" y="4151037"/>
          <a:ext cx="4376985" cy="1495943"/>
        </p:xfrm>
        <a:graphic>
          <a:graphicData uri="http://schemas.openxmlformats.org/drawingml/2006/table">
            <a:tbl>
              <a:tblPr firstRow="1" firstCol="1" bandRow="1">
                <a:tableStyleId>{5C22544A-7EE6-4342-B048-85BDC9FD1C3A}</a:tableStyleId>
              </a:tblPr>
              <a:tblGrid>
                <a:gridCol w="1458995">
                  <a:extLst>
                    <a:ext uri="{9D8B030D-6E8A-4147-A177-3AD203B41FA5}">
                      <a16:colId xmlns:a16="http://schemas.microsoft.com/office/drawing/2014/main" val="456790295"/>
                    </a:ext>
                  </a:extLst>
                </a:gridCol>
                <a:gridCol w="1458995">
                  <a:extLst>
                    <a:ext uri="{9D8B030D-6E8A-4147-A177-3AD203B41FA5}">
                      <a16:colId xmlns:a16="http://schemas.microsoft.com/office/drawing/2014/main" val="2245672834"/>
                    </a:ext>
                  </a:extLst>
                </a:gridCol>
                <a:gridCol w="1458995">
                  <a:extLst>
                    <a:ext uri="{9D8B030D-6E8A-4147-A177-3AD203B41FA5}">
                      <a16:colId xmlns:a16="http://schemas.microsoft.com/office/drawing/2014/main" val="4002871900"/>
                    </a:ext>
                  </a:extLst>
                </a:gridCol>
              </a:tblGrid>
              <a:tr h="675841">
                <a:tc>
                  <a:txBody>
                    <a:bodyPr/>
                    <a:lstStyle/>
                    <a:p>
                      <a:pPr marL="0" marR="0" algn="ctr">
                        <a:lnSpc>
                          <a:spcPct val="150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Predicted (NO)</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Predicted (YES)</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620870924"/>
                  </a:ext>
                </a:extLst>
              </a:tr>
              <a:tr h="415011">
                <a:tc>
                  <a:txBody>
                    <a:bodyPr/>
                    <a:lstStyle/>
                    <a:p>
                      <a:pPr marL="0" marR="0">
                        <a:lnSpc>
                          <a:spcPct val="150000"/>
                        </a:lnSpc>
                        <a:spcBef>
                          <a:spcPts val="0"/>
                        </a:spcBef>
                        <a:spcAft>
                          <a:spcPts val="0"/>
                        </a:spcAft>
                      </a:pPr>
                      <a:r>
                        <a:rPr lang="en-US" sz="1200">
                          <a:effectLst/>
                        </a:rPr>
                        <a:t>Actual (NO)</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TN=281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FP=21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88947385"/>
                  </a:ext>
                </a:extLst>
              </a:tr>
              <a:tr h="405091">
                <a:tc>
                  <a:txBody>
                    <a:bodyPr/>
                    <a:lstStyle/>
                    <a:p>
                      <a:pPr marL="0" marR="0">
                        <a:lnSpc>
                          <a:spcPct val="150000"/>
                        </a:lnSpc>
                        <a:spcBef>
                          <a:spcPts val="0"/>
                        </a:spcBef>
                        <a:spcAft>
                          <a:spcPts val="0"/>
                        </a:spcAft>
                      </a:pPr>
                      <a:r>
                        <a:rPr lang="en-US" sz="1200">
                          <a:effectLst/>
                        </a:rPr>
                        <a:t>Actual (YES)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FN=7</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TP=813</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597138197"/>
                  </a:ext>
                </a:extLst>
              </a:tr>
            </a:tbl>
          </a:graphicData>
        </a:graphic>
      </p:graphicFrame>
      <p:sp>
        <p:nvSpPr>
          <p:cNvPr id="30" name="Rectangle 29">
            <a:extLst>
              <a:ext uri="{FF2B5EF4-FFF2-40B4-BE49-F238E27FC236}">
                <a16:creationId xmlns:a16="http://schemas.microsoft.com/office/drawing/2014/main" id="{0F593AD6-E7E9-4A1F-A58E-5C1F899C3FEA}"/>
              </a:ext>
            </a:extLst>
          </p:cNvPr>
          <p:cNvSpPr/>
          <p:nvPr/>
        </p:nvSpPr>
        <p:spPr>
          <a:xfrm>
            <a:off x="2148018" y="34847"/>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Testing – Cardiovascular Prediction Module</a:t>
            </a:r>
          </a:p>
        </p:txBody>
      </p:sp>
      <p:sp>
        <p:nvSpPr>
          <p:cNvPr id="29" name="Rectangle 28">
            <a:extLst>
              <a:ext uri="{FF2B5EF4-FFF2-40B4-BE49-F238E27FC236}">
                <a16:creationId xmlns:a16="http://schemas.microsoft.com/office/drawing/2014/main" id="{449622B7-37BB-48EF-9C92-CE4051B98E17}"/>
              </a:ext>
            </a:extLst>
          </p:cNvPr>
          <p:cNvSpPr/>
          <p:nvPr/>
        </p:nvSpPr>
        <p:spPr>
          <a:xfrm>
            <a:off x="2148018" y="3267221"/>
            <a:ext cx="3518977" cy="369332"/>
          </a:xfrm>
          <a:prstGeom prst="rect">
            <a:avLst/>
          </a:prstGeom>
        </p:spPr>
        <p:txBody>
          <a:bodyPr wrap="none">
            <a:spAutoFit/>
          </a:bodyPr>
          <a:lstStyle/>
          <a:p>
            <a:r>
              <a:rPr lang="en-US" u="sng" dirty="0">
                <a:latin typeface="Times New Roman" panose="02020603050405020304" pitchFamily="18" charset="0"/>
                <a:ea typeface="Calibri" panose="020F0502020204030204" pitchFamily="34" charset="0"/>
              </a:rPr>
              <a:t>Summarization of Accuracy Report </a:t>
            </a:r>
            <a:endParaRPr lang="en-US" u="sng" dirty="0"/>
          </a:p>
        </p:txBody>
      </p:sp>
      <p:sp>
        <p:nvSpPr>
          <p:cNvPr id="32" name="Rectangle 31">
            <a:extLst>
              <a:ext uri="{FF2B5EF4-FFF2-40B4-BE49-F238E27FC236}">
                <a16:creationId xmlns:a16="http://schemas.microsoft.com/office/drawing/2014/main" id="{6F117254-2C15-4986-A212-D0327F9BDF48}"/>
              </a:ext>
            </a:extLst>
          </p:cNvPr>
          <p:cNvSpPr/>
          <p:nvPr/>
        </p:nvSpPr>
        <p:spPr>
          <a:xfrm>
            <a:off x="2740894" y="5682910"/>
            <a:ext cx="1832553" cy="369332"/>
          </a:xfrm>
          <a:prstGeom prst="rect">
            <a:avLst/>
          </a:prstGeom>
        </p:spPr>
        <p:txBody>
          <a:bodyPr wrap="none">
            <a:spAutoFit/>
          </a:bodyPr>
          <a:lstStyle/>
          <a:p>
            <a:r>
              <a:rPr lang="en-US" u="sng" dirty="0">
                <a:latin typeface="Times New Roman" panose="02020603050405020304" pitchFamily="18" charset="0"/>
                <a:ea typeface="Calibri" panose="020F0502020204030204" pitchFamily="34" charset="0"/>
              </a:rPr>
              <a:t>Confusion Matrix</a:t>
            </a:r>
            <a:endParaRPr lang="en-US" u="sng" dirty="0"/>
          </a:p>
        </p:txBody>
      </p:sp>
    </p:spTree>
    <p:extLst>
      <p:ext uri="{BB962C8B-B14F-4D97-AF65-F5344CB8AC3E}">
        <p14:creationId xmlns:p14="http://schemas.microsoft.com/office/powerpoint/2010/main" val="2035506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86DDEA-E644-40EF-A55E-2471047E3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5174" y="-15274"/>
            <a:ext cx="2143125" cy="2143125"/>
          </a:xfrm>
          <a:prstGeom prst="rect">
            <a:avLst/>
          </a:prstGeom>
        </p:spPr>
      </p:pic>
      <p:pic>
        <p:nvPicPr>
          <p:cNvPr id="3" name="Picture 2">
            <a:extLst>
              <a:ext uri="{FF2B5EF4-FFF2-40B4-BE49-F238E27FC236}">
                <a16:creationId xmlns:a16="http://schemas.microsoft.com/office/drawing/2014/main" id="{FF05F777-6A29-460A-90F7-65CF7B610CA8}"/>
              </a:ext>
            </a:extLst>
          </p:cNvPr>
          <p:cNvPicPr/>
          <p:nvPr/>
        </p:nvPicPr>
        <p:blipFill>
          <a:blip r:embed="rId3"/>
          <a:stretch>
            <a:fillRect/>
          </a:stretch>
        </p:blipFill>
        <p:spPr>
          <a:xfrm>
            <a:off x="2501673" y="734974"/>
            <a:ext cx="3140838" cy="2298700"/>
          </a:xfrm>
          <a:prstGeom prst="rect">
            <a:avLst/>
          </a:prstGeom>
        </p:spPr>
      </p:pic>
      <p:pic>
        <p:nvPicPr>
          <p:cNvPr id="4" name="Picture 3">
            <a:extLst>
              <a:ext uri="{FF2B5EF4-FFF2-40B4-BE49-F238E27FC236}">
                <a16:creationId xmlns:a16="http://schemas.microsoft.com/office/drawing/2014/main" id="{E5C6DB67-C103-4BBC-982D-5AE81D66032A}"/>
              </a:ext>
            </a:extLst>
          </p:cNvPr>
          <p:cNvPicPr/>
          <p:nvPr/>
        </p:nvPicPr>
        <p:blipFill>
          <a:blip r:embed="rId4"/>
          <a:stretch>
            <a:fillRect/>
          </a:stretch>
        </p:blipFill>
        <p:spPr>
          <a:xfrm>
            <a:off x="7204244" y="778734"/>
            <a:ext cx="3059430" cy="2081534"/>
          </a:xfrm>
          <a:prstGeom prst="rect">
            <a:avLst/>
          </a:prstGeom>
        </p:spPr>
      </p:pic>
      <p:pic>
        <p:nvPicPr>
          <p:cNvPr id="5" name="Picture 4">
            <a:extLst>
              <a:ext uri="{FF2B5EF4-FFF2-40B4-BE49-F238E27FC236}">
                <a16:creationId xmlns:a16="http://schemas.microsoft.com/office/drawing/2014/main" id="{94DE194A-EC71-4632-ADF2-0EC134462143}"/>
              </a:ext>
            </a:extLst>
          </p:cNvPr>
          <p:cNvPicPr/>
          <p:nvPr/>
        </p:nvPicPr>
        <p:blipFill>
          <a:blip r:embed="rId5"/>
          <a:stretch>
            <a:fillRect/>
          </a:stretch>
        </p:blipFill>
        <p:spPr>
          <a:xfrm>
            <a:off x="7487589" y="3485199"/>
            <a:ext cx="3059430" cy="2313305"/>
          </a:xfrm>
          <a:prstGeom prst="rect">
            <a:avLst/>
          </a:prstGeom>
        </p:spPr>
      </p:pic>
      <p:pic>
        <p:nvPicPr>
          <p:cNvPr id="6" name="Picture 5">
            <a:extLst>
              <a:ext uri="{FF2B5EF4-FFF2-40B4-BE49-F238E27FC236}">
                <a16:creationId xmlns:a16="http://schemas.microsoft.com/office/drawing/2014/main" id="{6CF69969-B6F8-4C5B-87C9-13F41E17A8FE}"/>
              </a:ext>
            </a:extLst>
          </p:cNvPr>
          <p:cNvPicPr/>
          <p:nvPr/>
        </p:nvPicPr>
        <p:blipFill>
          <a:blip r:embed="rId6"/>
          <a:stretch>
            <a:fillRect/>
          </a:stretch>
        </p:blipFill>
        <p:spPr>
          <a:xfrm>
            <a:off x="2501673" y="3536494"/>
            <a:ext cx="2998470" cy="2298700"/>
          </a:xfrm>
          <a:prstGeom prst="rect">
            <a:avLst/>
          </a:prstGeom>
        </p:spPr>
      </p:pic>
      <p:sp>
        <p:nvSpPr>
          <p:cNvPr id="7" name="Rectangle 6">
            <a:extLst>
              <a:ext uri="{FF2B5EF4-FFF2-40B4-BE49-F238E27FC236}">
                <a16:creationId xmlns:a16="http://schemas.microsoft.com/office/drawing/2014/main" id="{26B63C03-B1E8-44CA-9FCD-49366A9C7CD7}"/>
              </a:ext>
            </a:extLst>
          </p:cNvPr>
          <p:cNvSpPr/>
          <p:nvPr/>
        </p:nvSpPr>
        <p:spPr>
          <a:xfrm>
            <a:off x="3386648" y="3068329"/>
            <a:ext cx="1370888"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ROC Curve</a:t>
            </a:r>
            <a:endParaRPr lang="en-US" b="1" dirty="0">
              <a:solidFill>
                <a:srgbClr val="0070C0"/>
              </a:solidFill>
            </a:endParaRPr>
          </a:p>
        </p:txBody>
      </p:sp>
      <p:sp>
        <p:nvSpPr>
          <p:cNvPr id="8" name="Rectangle 7">
            <a:extLst>
              <a:ext uri="{FF2B5EF4-FFF2-40B4-BE49-F238E27FC236}">
                <a16:creationId xmlns:a16="http://schemas.microsoft.com/office/drawing/2014/main" id="{A19B9A2C-D789-4D81-A12F-32188D607C63}"/>
              </a:ext>
            </a:extLst>
          </p:cNvPr>
          <p:cNvSpPr/>
          <p:nvPr/>
        </p:nvSpPr>
        <p:spPr>
          <a:xfrm>
            <a:off x="7755409" y="2962975"/>
            <a:ext cx="2337178"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ROC Curve (Top left)</a:t>
            </a:r>
            <a:endParaRPr lang="en-US" b="1" dirty="0">
              <a:solidFill>
                <a:srgbClr val="0070C0"/>
              </a:solidFill>
            </a:endParaRPr>
          </a:p>
        </p:txBody>
      </p:sp>
      <p:sp>
        <p:nvSpPr>
          <p:cNvPr id="9" name="Rectangle 8">
            <a:extLst>
              <a:ext uri="{FF2B5EF4-FFF2-40B4-BE49-F238E27FC236}">
                <a16:creationId xmlns:a16="http://schemas.microsoft.com/office/drawing/2014/main" id="{2FC15A98-E463-47E4-934F-A809FE68A6A2}"/>
              </a:ext>
            </a:extLst>
          </p:cNvPr>
          <p:cNvSpPr/>
          <p:nvPr/>
        </p:nvSpPr>
        <p:spPr>
          <a:xfrm>
            <a:off x="2501673" y="5934028"/>
            <a:ext cx="3877985"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Model Accuracy Training Graph	</a:t>
            </a:r>
            <a:endParaRPr lang="en-US" b="1" dirty="0">
              <a:solidFill>
                <a:srgbClr val="0070C0"/>
              </a:solidFill>
            </a:endParaRPr>
          </a:p>
        </p:txBody>
      </p:sp>
      <p:sp>
        <p:nvSpPr>
          <p:cNvPr id="10" name="Rectangle 9">
            <a:extLst>
              <a:ext uri="{FF2B5EF4-FFF2-40B4-BE49-F238E27FC236}">
                <a16:creationId xmlns:a16="http://schemas.microsoft.com/office/drawing/2014/main" id="{CF0F98AC-B12F-4B68-AA87-425B587811DB}"/>
              </a:ext>
            </a:extLst>
          </p:cNvPr>
          <p:cNvSpPr/>
          <p:nvPr/>
        </p:nvSpPr>
        <p:spPr>
          <a:xfrm>
            <a:off x="7631053" y="5798504"/>
            <a:ext cx="2939779" cy="463397"/>
          </a:xfrm>
          <a:prstGeom prst="rect">
            <a:avLst/>
          </a:prstGeom>
        </p:spPr>
        <p:txBody>
          <a:bodyPr wrap="none">
            <a:spAutoFit/>
          </a:bodyPr>
          <a:lstStyle/>
          <a:p>
            <a:pPr>
              <a:lnSpc>
                <a:spcPct val="150000"/>
              </a:lnSpc>
              <a:spcAft>
                <a:spcPts val="800"/>
              </a:spcAft>
            </a:pPr>
            <a:r>
              <a:rPr lang="en-US" b="1" dirty="0">
                <a:solidFill>
                  <a:srgbClr val="0070C0"/>
                </a:solidFill>
                <a:latin typeface="Times New Roman" panose="02020603050405020304" pitchFamily="18" charset="0"/>
                <a:ea typeface="Calibri" panose="020F0502020204030204" pitchFamily="34" charset="0"/>
                <a:cs typeface="Latha" panose="020B0604020202020204" pitchFamily="34" charset="0"/>
              </a:rPr>
              <a:t>Model Training Loss Graph</a:t>
            </a:r>
            <a:endParaRPr lang="en-US" sz="1600" b="1" dirty="0">
              <a:solidFill>
                <a:srgbClr val="0070C0"/>
              </a:solidFill>
              <a:effectLst/>
              <a:latin typeface="Calibri" panose="020F0502020204030204" pitchFamily="34" charset="0"/>
              <a:ea typeface="Calibri" panose="020F0502020204030204" pitchFamily="34" charset="0"/>
              <a:cs typeface="Latha" panose="020B0604020202020204" pitchFamily="34" charset="0"/>
            </a:endParaRPr>
          </a:p>
        </p:txBody>
      </p:sp>
      <p:sp>
        <p:nvSpPr>
          <p:cNvPr id="11" name="Rectangle 10">
            <a:extLst>
              <a:ext uri="{FF2B5EF4-FFF2-40B4-BE49-F238E27FC236}">
                <a16:creationId xmlns:a16="http://schemas.microsoft.com/office/drawing/2014/main" id="{184CC86D-D56E-468B-9CCE-60C8E20CFD72}"/>
              </a:ext>
            </a:extLst>
          </p:cNvPr>
          <p:cNvSpPr/>
          <p:nvPr/>
        </p:nvSpPr>
        <p:spPr>
          <a:xfrm>
            <a:off x="2362622" y="96060"/>
            <a:ext cx="7798415"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Cardiovascular Prediction Module – Accuracy Testing</a:t>
            </a:r>
          </a:p>
        </p:txBody>
      </p:sp>
    </p:spTree>
    <p:extLst>
      <p:ext uri="{BB962C8B-B14F-4D97-AF65-F5344CB8AC3E}">
        <p14:creationId xmlns:p14="http://schemas.microsoft.com/office/powerpoint/2010/main" val="24730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51BB35-5A3C-4421-A782-4AEA68C35AFE}"/>
              </a:ext>
            </a:extLst>
          </p:cNvPr>
          <p:cNvGraphicFramePr>
            <a:graphicFrameLocks noGrp="1"/>
          </p:cNvGraphicFramePr>
          <p:nvPr/>
        </p:nvGraphicFramePr>
        <p:xfrm>
          <a:off x="3007332" y="972120"/>
          <a:ext cx="8221947" cy="4914522"/>
        </p:xfrm>
        <a:graphic>
          <a:graphicData uri="http://schemas.openxmlformats.org/drawingml/2006/table">
            <a:tbl>
              <a:tblPr firstRow="1" firstCol="1" bandRow="1">
                <a:tableStyleId>{5C22544A-7EE6-4342-B048-85BDC9FD1C3A}</a:tableStyleId>
              </a:tblPr>
              <a:tblGrid>
                <a:gridCol w="3270828">
                  <a:extLst>
                    <a:ext uri="{9D8B030D-6E8A-4147-A177-3AD203B41FA5}">
                      <a16:colId xmlns:a16="http://schemas.microsoft.com/office/drawing/2014/main" val="3745072367"/>
                    </a:ext>
                  </a:extLst>
                </a:gridCol>
                <a:gridCol w="4951119">
                  <a:extLst>
                    <a:ext uri="{9D8B030D-6E8A-4147-A177-3AD203B41FA5}">
                      <a16:colId xmlns:a16="http://schemas.microsoft.com/office/drawing/2014/main" val="1211867963"/>
                    </a:ext>
                  </a:extLst>
                </a:gridCol>
              </a:tblGrid>
              <a:tr h="0">
                <a:tc>
                  <a:txBody>
                    <a:bodyPr/>
                    <a:lstStyle/>
                    <a:p>
                      <a:pPr marL="0" marR="0" algn="ctr">
                        <a:lnSpc>
                          <a:spcPct val="150000"/>
                        </a:lnSpc>
                        <a:spcBef>
                          <a:spcPts val="0"/>
                        </a:spcBef>
                        <a:spcAft>
                          <a:spcPts val="0"/>
                        </a:spcAft>
                      </a:pPr>
                      <a:r>
                        <a:rPr lang="en-US" sz="1400">
                          <a:effectLst/>
                        </a:rPr>
                        <a:t>Tool Name</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dirty="0">
                          <a:effectLst/>
                        </a:rPr>
                        <a:t>Feature Overview</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986516418"/>
                  </a:ext>
                </a:extLst>
              </a:tr>
              <a:tr h="0">
                <a:tc>
                  <a:txBody>
                    <a:bodyPr/>
                    <a:lstStyle/>
                    <a:p>
                      <a:pPr marL="0" marR="0">
                        <a:lnSpc>
                          <a:spcPct val="150000"/>
                        </a:lnSpc>
                        <a:spcBef>
                          <a:spcPts val="0"/>
                        </a:spcBef>
                        <a:spcAft>
                          <a:spcPts val="0"/>
                        </a:spcAft>
                      </a:pPr>
                      <a:r>
                        <a:rPr lang="en-US" sz="1400" dirty="0">
                          <a:effectLst/>
                        </a:rPr>
                        <a:t>IBM Watson – Oncology</a:t>
                      </a:r>
                      <a:endParaRPr lang="en-US" sz="1200" dirty="0">
                        <a:effectLst/>
                      </a:endParaRPr>
                    </a:p>
                    <a:p>
                      <a:pPr marL="0" marR="0">
                        <a:lnSpc>
                          <a:spcPct val="150000"/>
                        </a:lnSpc>
                        <a:spcBef>
                          <a:spcPts val="0"/>
                        </a:spcBef>
                        <a:spcAft>
                          <a:spcPts val="0"/>
                        </a:spcAft>
                      </a:pPr>
                      <a:r>
                        <a:rPr lang="en-US" sz="1400" dirty="0">
                          <a:effectLst/>
                        </a:rPr>
                        <a:t>(IBM Watson for Oncology, 2017)</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“Helps physicians quickly identify key information on a patients’ medical record, surface relevant evidence and explore treatment options.”</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631170418"/>
                  </a:ext>
                </a:extLst>
              </a:tr>
              <a:tr h="0">
                <a:tc>
                  <a:txBody>
                    <a:bodyPr/>
                    <a:lstStyle/>
                    <a:p>
                      <a:pPr marL="0" marR="0" algn="just">
                        <a:lnSpc>
                          <a:spcPct val="150000"/>
                        </a:lnSpc>
                        <a:spcBef>
                          <a:spcPts val="0"/>
                        </a:spcBef>
                        <a:spcAft>
                          <a:spcPts val="0"/>
                        </a:spcAft>
                      </a:pPr>
                      <a:r>
                        <a:rPr lang="en-US" sz="1400">
                          <a:effectLst/>
                        </a:rPr>
                        <a:t>Watson Clinical Reviewer</a:t>
                      </a:r>
                      <a:endParaRPr lang="en-US" sz="1200">
                        <a:effectLst/>
                      </a:endParaRPr>
                    </a:p>
                    <a:p>
                      <a:pPr marL="0" marR="0" algn="just">
                        <a:lnSpc>
                          <a:spcPct val="150000"/>
                        </a:lnSpc>
                        <a:spcBef>
                          <a:spcPts val="0"/>
                        </a:spcBef>
                        <a:spcAft>
                          <a:spcPts val="0"/>
                        </a:spcAft>
                      </a:pPr>
                      <a:r>
                        <a:rPr lang="en-US" sz="1400">
                          <a:effectLst/>
                        </a:rPr>
                        <a:t>(IBM Watson Imaging Clinical Review, 2018)</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a:effectLst/>
                        </a:rPr>
                        <a:t>“This tool is a retrospective AI-enabled data review tool that helps support a reliable patient record in order to drive accurate, timely and coordinated care decisions.”</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948437116"/>
                  </a:ext>
                </a:extLst>
              </a:tr>
              <a:tr h="0">
                <a:tc>
                  <a:txBody>
                    <a:bodyPr/>
                    <a:lstStyle/>
                    <a:p>
                      <a:pPr marL="0" marR="0" algn="just">
                        <a:lnSpc>
                          <a:spcPct val="150000"/>
                        </a:lnSpc>
                        <a:spcBef>
                          <a:spcPts val="0"/>
                        </a:spcBef>
                        <a:spcAft>
                          <a:spcPts val="0"/>
                        </a:spcAft>
                      </a:pPr>
                      <a:r>
                        <a:rPr lang="en-US" sz="1400">
                          <a:effectLst/>
                        </a:rPr>
                        <a:t>IBM Watson - Care Manager</a:t>
                      </a:r>
                      <a:endParaRPr lang="en-US" sz="1200">
                        <a:effectLst/>
                      </a:endParaRPr>
                    </a:p>
                    <a:p>
                      <a:pPr marL="0" marR="0" algn="just">
                        <a:lnSpc>
                          <a:spcPct val="150000"/>
                        </a:lnSpc>
                        <a:spcBef>
                          <a:spcPts val="0"/>
                        </a:spcBef>
                        <a:spcAft>
                          <a:spcPts val="0"/>
                        </a:spcAft>
                      </a:pPr>
                      <a:r>
                        <a:rPr lang="en-US" sz="1400">
                          <a:effectLst/>
                        </a:rPr>
                        <a:t>(Watson Care Manager, 2019)</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“Handles the patient’s clinical records and automate care management workflows.”</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258310602"/>
                  </a:ext>
                </a:extLst>
              </a:tr>
              <a:tr h="0">
                <a:tc>
                  <a:txBody>
                    <a:bodyPr/>
                    <a:lstStyle/>
                    <a:p>
                      <a:pPr marL="0" marR="0" algn="just">
                        <a:lnSpc>
                          <a:spcPct val="150000"/>
                        </a:lnSpc>
                        <a:spcBef>
                          <a:spcPts val="0"/>
                        </a:spcBef>
                        <a:spcAft>
                          <a:spcPts val="0"/>
                        </a:spcAft>
                      </a:pPr>
                      <a:r>
                        <a:rPr lang="en-US" sz="1400">
                          <a:effectLst/>
                        </a:rPr>
                        <a:t>Watson – MERGE CARDIO</a:t>
                      </a:r>
                      <a:endParaRPr lang="en-US" sz="1200">
                        <a:effectLst/>
                      </a:endParaRPr>
                    </a:p>
                    <a:p>
                      <a:pPr marL="0" marR="0" algn="just">
                        <a:lnSpc>
                          <a:spcPct val="150000"/>
                        </a:lnSpc>
                        <a:spcBef>
                          <a:spcPts val="0"/>
                        </a:spcBef>
                        <a:spcAft>
                          <a:spcPts val="0"/>
                        </a:spcAft>
                      </a:pPr>
                      <a:r>
                        <a:rPr lang="en-US" sz="1400">
                          <a:effectLst/>
                        </a:rPr>
                        <a:t>(Merge Cardio, 2019)</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a:effectLst/>
                        </a:rPr>
                        <a:t>“Merge Cardio allows you to access and manage your patients’ digital integrated cardiovascular records from a centralized, web-enabled system, anywhere, any time.”</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143305408"/>
                  </a:ext>
                </a:extLst>
              </a:tr>
              <a:tr h="0">
                <a:tc>
                  <a:txBody>
                    <a:bodyPr/>
                    <a:lstStyle/>
                    <a:p>
                      <a:pPr marL="0" marR="0" algn="just">
                        <a:lnSpc>
                          <a:spcPct val="150000"/>
                        </a:lnSpc>
                        <a:spcBef>
                          <a:spcPts val="0"/>
                        </a:spcBef>
                        <a:spcAft>
                          <a:spcPts val="0"/>
                        </a:spcAft>
                      </a:pPr>
                      <a:r>
                        <a:rPr lang="en-US" sz="1400">
                          <a:effectLst/>
                        </a:rPr>
                        <a:t>Watson – MERGE HEMO</a:t>
                      </a:r>
                      <a:endParaRPr lang="en-US" sz="1200">
                        <a:effectLst/>
                      </a:endParaRPr>
                    </a:p>
                    <a:p>
                      <a:pPr marL="0" marR="0" algn="just">
                        <a:lnSpc>
                          <a:spcPct val="150000"/>
                        </a:lnSpc>
                        <a:spcBef>
                          <a:spcPts val="0"/>
                        </a:spcBef>
                        <a:spcAft>
                          <a:spcPts val="0"/>
                        </a:spcAft>
                      </a:pPr>
                      <a:r>
                        <a:rPr lang="en-US" sz="1400">
                          <a:effectLst/>
                        </a:rPr>
                        <a:t>(Merge Hemo, 2018)</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“Merge </a:t>
                      </a:r>
                      <a:r>
                        <a:rPr lang="en-US" sz="1400" dirty="0" err="1">
                          <a:effectLst/>
                        </a:rPr>
                        <a:t>Hemo</a:t>
                      </a:r>
                      <a:r>
                        <a:rPr lang="en-US" sz="1400" dirty="0">
                          <a:effectLst/>
                        </a:rPr>
                        <a:t> automates your </a:t>
                      </a:r>
                      <a:r>
                        <a:rPr lang="en-US" sz="1400" dirty="0" err="1">
                          <a:effectLst/>
                        </a:rPr>
                        <a:t>cath</a:t>
                      </a:r>
                      <a:r>
                        <a:rPr lang="en-US" sz="1400" dirty="0">
                          <a:effectLst/>
                        </a:rPr>
                        <a:t> lab process – including data collection, waveform analysis, inventory control and procedural reporting – into a comprehensive digital patient record.”</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42642317"/>
                  </a:ext>
                </a:extLst>
              </a:tr>
            </a:tbl>
          </a:graphicData>
        </a:graphic>
      </p:graphicFrame>
      <p:pic>
        <p:nvPicPr>
          <p:cNvPr id="11" name="Picture 10" descr="A close up of a sign&#10;&#10;Description automatically generated">
            <a:extLst>
              <a:ext uri="{FF2B5EF4-FFF2-40B4-BE49-F238E27FC236}">
                <a16:creationId xmlns:a16="http://schemas.microsoft.com/office/drawing/2014/main" id="{3437D9A7-4EF6-45CC-890F-3A240210B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55"/>
            <a:ext cx="2143125" cy="2143125"/>
          </a:xfrm>
          <a:prstGeom prst="rect">
            <a:avLst/>
          </a:prstGeom>
        </p:spPr>
      </p:pic>
      <p:pic>
        <p:nvPicPr>
          <p:cNvPr id="6" name="Picture 5">
            <a:extLst>
              <a:ext uri="{FF2B5EF4-FFF2-40B4-BE49-F238E27FC236}">
                <a16:creationId xmlns:a16="http://schemas.microsoft.com/office/drawing/2014/main" id="{ECD6C627-1D2A-4440-AC11-C7D55E700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00" y="3177073"/>
            <a:ext cx="2785532" cy="2086460"/>
          </a:xfrm>
          <a:prstGeom prst="rect">
            <a:avLst/>
          </a:prstGeom>
        </p:spPr>
      </p:pic>
      <p:sp>
        <p:nvSpPr>
          <p:cNvPr id="9" name="Rectangle 8">
            <a:extLst>
              <a:ext uri="{FF2B5EF4-FFF2-40B4-BE49-F238E27FC236}">
                <a16:creationId xmlns:a16="http://schemas.microsoft.com/office/drawing/2014/main" id="{826C72C9-BB6C-4D7A-9400-901998CDEF4F}"/>
              </a:ext>
            </a:extLst>
          </p:cNvPr>
          <p:cNvSpPr/>
          <p:nvPr/>
        </p:nvSpPr>
        <p:spPr>
          <a:xfrm>
            <a:off x="2228339" y="227671"/>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AJNA – Platform Benchmarking</a:t>
            </a:r>
          </a:p>
        </p:txBody>
      </p:sp>
    </p:spTree>
    <p:extLst>
      <p:ext uri="{BB962C8B-B14F-4D97-AF65-F5344CB8AC3E}">
        <p14:creationId xmlns:p14="http://schemas.microsoft.com/office/powerpoint/2010/main" val="1660739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8B415793-E2CD-43BB-AF33-EA392752E89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3490" y="1"/>
            <a:ext cx="1012054" cy="1012054"/>
          </a:xfrm>
          <a:prstGeom prst="rect">
            <a:avLst/>
          </a:prstGeom>
        </p:spPr>
      </p:pic>
      <p:pic>
        <p:nvPicPr>
          <p:cNvPr id="4" name="Picture 3">
            <a:extLst>
              <a:ext uri="{FF2B5EF4-FFF2-40B4-BE49-F238E27FC236}">
                <a16:creationId xmlns:a16="http://schemas.microsoft.com/office/drawing/2014/main" id="{F026DFB1-061E-47E7-BEDF-5C420BF7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2" y="1163754"/>
            <a:ext cx="2010330" cy="2074660"/>
          </a:xfrm>
          <a:prstGeom prst="rect">
            <a:avLst/>
          </a:prstGeom>
        </p:spPr>
      </p:pic>
      <p:sp>
        <p:nvSpPr>
          <p:cNvPr id="5" name="Rectangle 4">
            <a:extLst>
              <a:ext uri="{FF2B5EF4-FFF2-40B4-BE49-F238E27FC236}">
                <a16:creationId xmlns:a16="http://schemas.microsoft.com/office/drawing/2014/main" id="{9071D3ED-ECF1-4550-AA44-71B2B7ACB846}"/>
              </a:ext>
            </a:extLst>
          </p:cNvPr>
          <p:cNvSpPr/>
          <p:nvPr/>
        </p:nvSpPr>
        <p:spPr>
          <a:xfrm>
            <a:off x="2554336" y="1154644"/>
            <a:ext cx="3492901" cy="1046440"/>
          </a:xfrm>
          <a:prstGeom prst="rect">
            <a:avLst/>
          </a:prstGeom>
        </p:spPr>
        <p:txBody>
          <a:bodyPr wrap="square">
            <a:spAutoFit/>
          </a:bodyPr>
          <a:lstStyle/>
          <a:p>
            <a:pPr fontAlgn="base"/>
            <a:r>
              <a:rPr lang="en-US" b="1" dirty="0">
                <a:latin typeface="-apple-system"/>
              </a:rPr>
              <a:t>Dr. </a:t>
            </a:r>
            <a:r>
              <a:rPr lang="en-US" b="1" dirty="0" err="1">
                <a:latin typeface="-apple-system"/>
              </a:rPr>
              <a:t>Namal</a:t>
            </a:r>
            <a:r>
              <a:rPr lang="en-US" b="1" dirty="0">
                <a:latin typeface="-apple-system"/>
              </a:rPr>
              <a:t> Gamage </a:t>
            </a:r>
          </a:p>
          <a:p>
            <a:pPr fontAlgn="base"/>
            <a:r>
              <a:rPr lang="en-US" sz="1600" b="1" dirty="0">
                <a:latin typeface="-apple-system"/>
              </a:rPr>
              <a:t>Cardiothoracic Surgeon </a:t>
            </a:r>
          </a:p>
          <a:p>
            <a:pPr fontAlgn="base"/>
            <a:r>
              <a:rPr lang="en-US" sz="1400" b="0" i="0" dirty="0">
                <a:effectLst/>
                <a:latin typeface="-apple-system"/>
              </a:rPr>
              <a:t>Cardiothoracic Unit – Teaching Hospital </a:t>
            </a:r>
            <a:r>
              <a:rPr lang="en-US" sz="1400" b="0" i="0" dirty="0" err="1">
                <a:effectLst/>
                <a:latin typeface="-apple-system"/>
              </a:rPr>
              <a:t>Karapitya</a:t>
            </a:r>
            <a:r>
              <a:rPr lang="en-US" sz="1400" b="0" i="0" dirty="0">
                <a:effectLst/>
                <a:latin typeface="-apple-system"/>
              </a:rPr>
              <a:t>, Galle </a:t>
            </a:r>
          </a:p>
        </p:txBody>
      </p:sp>
      <p:pic>
        <p:nvPicPr>
          <p:cNvPr id="7" name="Picture 6" descr="A person wearing glasses and looking at the camera&#10;&#10;Description automatically generated">
            <a:extLst>
              <a:ext uri="{FF2B5EF4-FFF2-40B4-BE49-F238E27FC236}">
                <a16:creationId xmlns:a16="http://schemas.microsoft.com/office/drawing/2014/main" id="{2C849CBB-3B60-43BC-BDD5-B453A5DA7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272" y="3619587"/>
            <a:ext cx="2010330" cy="2010330"/>
          </a:xfrm>
          <a:prstGeom prst="rect">
            <a:avLst/>
          </a:prstGeom>
        </p:spPr>
      </p:pic>
      <p:sp>
        <p:nvSpPr>
          <p:cNvPr id="8" name="Rectangle 7">
            <a:extLst>
              <a:ext uri="{FF2B5EF4-FFF2-40B4-BE49-F238E27FC236}">
                <a16:creationId xmlns:a16="http://schemas.microsoft.com/office/drawing/2014/main" id="{CBE6F2D0-8199-4B4D-A61A-5E8490BF919E}"/>
              </a:ext>
            </a:extLst>
          </p:cNvPr>
          <p:cNvSpPr/>
          <p:nvPr/>
        </p:nvSpPr>
        <p:spPr>
          <a:xfrm>
            <a:off x="2554336" y="3619587"/>
            <a:ext cx="3959728" cy="1477328"/>
          </a:xfrm>
          <a:prstGeom prst="rect">
            <a:avLst/>
          </a:prstGeom>
        </p:spPr>
        <p:txBody>
          <a:bodyPr wrap="square">
            <a:spAutoFit/>
          </a:bodyPr>
          <a:lstStyle/>
          <a:p>
            <a:pPr fontAlgn="base"/>
            <a:r>
              <a:rPr lang="en-US" b="1" dirty="0">
                <a:latin typeface="-apple-system"/>
              </a:rPr>
              <a:t>Dr. Saad Khan </a:t>
            </a:r>
          </a:p>
          <a:p>
            <a:pPr fontAlgn="base"/>
            <a:r>
              <a:rPr lang="en-US" sz="1600" b="1" dirty="0">
                <a:latin typeface="-apple-system"/>
              </a:rPr>
              <a:t>Senior Software Engineer - HIRETUAL </a:t>
            </a:r>
          </a:p>
          <a:p>
            <a:pPr fontAlgn="base"/>
            <a:r>
              <a:rPr lang="en-US" sz="1400" b="0" i="0" dirty="0">
                <a:effectLst/>
                <a:latin typeface="-apple-system"/>
              </a:rPr>
              <a:t>PhD – </a:t>
            </a:r>
            <a:r>
              <a:rPr lang="en-US" sz="1400" dirty="0">
                <a:latin typeface="-apple-system"/>
              </a:rPr>
              <a:t>Specialize in Microservices, Serverless Computing, Machine Learning and Multi-agent Systems</a:t>
            </a:r>
          </a:p>
          <a:p>
            <a:pPr fontAlgn="base"/>
            <a:r>
              <a:rPr lang="en-US" sz="1400" b="0" i="0" dirty="0">
                <a:effectLst/>
                <a:latin typeface="-apple-system"/>
              </a:rPr>
              <a:t>University of Central Florida</a:t>
            </a:r>
          </a:p>
        </p:txBody>
      </p:sp>
      <p:pic>
        <p:nvPicPr>
          <p:cNvPr id="10" name="Picture 9" descr="A picture containing person, outdoor, building, ground&#10;&#10;Description automatically generated">
            <a:extLst>
              <a:ext uri="{FF2B5EF4-FFF2-40B4-BE49-F238E27FC236}">
                <a16:creationId xmlns:a16="http://schemas.microsoft.com/office/drawing/2014/main" id="{03A3501C-5FB5-4CE2-90F0-C710978E1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706" y="392290"/>
            <a:ext cx="1905000" cy="1905000"/>
          </a:xfrm>
          <a:prstGeom prst="rect">
            <a:avLst/>
          </a:prstGeom>
        </p:spPr>
      </p:pic>
      <p:sp>
        <p:nvSpPr>
          <p:cNvPr id="11" name="Rectangle 10">
            <a:extLst>
              <a:ext uri="{FF2B5EF4-FFF2-40B4-BE49-F238E27FC236}">
                <a16:creationId xmlns:a16="http://schemas.microsoft.com/office/drawing/2014/main" id="{4F4ECCCD-58EF-49A8-ADE6-D14E2EAF06CF}"/>
              </a:ext>
            </a:extLst>
          </p:cNvPr>
          <p:cNvSpPr/>
          <p:nvPr/>
        </p:nvSpPr>
        <p:spPr>
          <a:xfrm>
            <a:off x="8561435" y="383412"/>
            <a:ext cx="4002778" cy="1723549"/>
          </a:xfrm>
          <a:prstGeom prst="rect">
            <a:avLst/>
          </a:prstGeom>
        </p:spPr>
        <p:txBody>
          <a:bodyPr wrap="square">
            <a:spAutoFit/>
          </a:bodyPr>
          <a:lstStyle/>
          <a:p>
            <a:pPr fontAlgn="base"/>
            <a:r>
              <a:rPr lang="en-US" b="1" dirty="0">
                <a:latin typeface="-apple-system"/>
              </a:rPr>
              <a:t>Dr. Kushan </a:t>
            </a:r>
            <a:r>
              <a:rPr lang="en-US" b="1" dirty="0" err="1">
                <a:latin typeface="-apple-system"/>
              </a:rPr>
              <a:t>Gunarawardhana</a:t>
            </a:r>
            <a:endParaRPr lang="en-US" b="1" dirty="0">
              <a:latin typeface="-apple-system"/>
            </a:endParaRPr>
          </a:p>
          <a:p>
            <a:pPr fontAlgn="base"/>
            <a:r>
              <a:rPr lang="en-US" sz="1600" b="1" dirty="0">
                <a:latin typeface="-apple-system"/>
              </a:rPr>
              <a:t>Research Scientists – Cardiovascular Medicine </a:t>
            </a:r>
          </a:p>
          <a:p>
            <a:pPr fontAlgn="base"/>
            <a:r>
              <a:rPr lang="en-US" sz="1400" dirty="0">
                <a:latin typeface="-apple-system"/>
              </a:rPr>
              <a:t>Yale Cardiovascular Research Center</a:t>
            </a:r>
          </a:p>
          <a:p>
            <a:pPr fontAlgn="base"/>
            <a:r>
              <a:rPr lang="en-US" sz="1400" dirty="0">
                <a:latin typeface="-apple-system"/>
              </a:rPr>
              <a:t>PhD – Specialize in Bioinformatics and Molecular Biology,</a:t>
            </a:r>
          </a:p>
          <a:p>
            <a:pPr fontAlgn="base"/>
            <a:r>
              <a:rPr lang="en-US" sz="1400" dirty="0">
                <a:latin typeface="-apple-system"/>
              </a:rPr>
              <a:t> </a:t>
            </a:r>
            <a:endParaRPr lang="en-US" sz="1400" b="0" i="0" dirty="0">
              <a:effectLst/>
              <a:latin typeface="-apple-system"/>
            </a:endParaRPr>
          </a:p>
        </p:txBody>
      </p:sp>
      <p:pic>
        <p:nvPicPr>
          <p:cNvPr id="13" name="Picture 12" descr="A person wearing a suit and tie&#10;&#10;Description automatically generated">
            <a:extLst>
              <a:ext uri="{FF2B5EF4-FFF2-40B4-BE49-F238E27FC236}">
                <a16:creationId xmlns:a16="http://schemas.microsoft.com/office/drawing/2014/main" id="{3D0DA0F2-62D2-49FC-8D3F-440284A753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706" y="2513458"/>
            <a:ext cx="1905000" cy="1905000"/>
          </a:xfrm>
          <a:prstGeom prst="rect">
            <a:avLst/>
          </a:prstGeom>
        </p:spPr>
      </p:pic>
      <p:sp>
        <p:nvSpPr>
          <p:cNvPr id="14" name="Rectangle 13">
            <a:extLst>
              <a:ext uri="{FF2B5EF4-FFF2-40B4-BE49-F238E27FC236}">
                <a16:creationId xmlns:a16="http://schemas.microsoft.com/office/drawing/2014/main" id="{1F72AE35-2DD4-4EFF-8413-5406EB00F951}"/>
              </a:ext>
            </a:extLst>
          </p:cNvPr>
          <p:cNvSpPr/>
          <p:nvPr/>
        </p:nvSpPr>
        <p:spPr>
          <a:xfrm>
            <a:off x="8621032" y="2513458"/>
            <a:ext cx="3639030" cy="1292662"/>
          </a:xfrm>
          <a:prstGeom prst="rect">
            <a:avLst/>
          </a:prstGeom>
        </p:spPr>
        <p:txBody>
          <a:bodyPr wrap="square">
            <a:spAutoFit/>
          </a:bodyPr>
          <a:lstStyle/>
          <a:p>
            <a:pPr fontAlgn="base"/>
            <a:r>
              <a:rPr lang="en-US" b="1" dirty="0">
                <a:latin typeface="-apple-system"/>
              </a:rPr>
              <a:t>Dr. Mano Mathew</a:t>
            </a:r>
          </a:p>
          <a:p>
            <a:pPr fontAlgn="base"/>
            <a:r>
              <a:rPr lang="en-US" sz="1600" b="1" dirty="0">
                <a:latin typeface="-apple-system"/>
              </a:rPr>
              <a:t>Associate Professor, Head of the Bioinformatics, EFREI, Paris</a:t>
            </a:r>
          </a:p>
          <a:p>
            <a:pPr fontAlgn="base"/>
            <a:r>
              <a:rPr lang="en-US" sz="1400" dirty="0">
                <a:latin typeface="-apple-system"/>
              </a:rPr>
              <a:t>PhD – Specialize in Bioinformatics</a:t>
            </a:r>
          </a:p>
          <a:p>
            <a:pPr fontAlgn="base"/>
            <a:r>
              <a:rPr lang="en-US" sz="1400" b="0" i="0">
                <a:effectLst/>
                <a:latin typeface="-apple-system"/>
              </a:rPr>
              <a:t>Aix</a:t>
            </a:r>
            <a:r>
              <a:rPr lang="en-US" sz="1400">
                <a:latin typeface="-apple-system"/>
              </a:rPr>
              <a:t>-Marseille University, France</a:t>
            </a:r>
            <a:endParaRPr lang="en-US" sz="1400" b="0" i="0" dirty="0">
              <a:effectLst/>
              <a:latin typeface="-apple-system"/>
            </a:endParaRPr>
          </a:p>
        </p:txBody>
      </p:sp>
      <p:pic>
        <p:nvPicPr>
          <p:cNvPr id="16" name="Picture 15" descr="A person standing in front of a building&#10;&#10;Description automatically generated">
            <a:extLst>
              <a:ext uri="{FF2B5EF4-FFF2-40B4-BE49-F238E27FC236}">
                <a16:creationId xmlns:a16="http://schemas.microsoft.com/office/drawing/2014/main" id="{D944EBB0-EF89-48F8-9309-98D779CB5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8706" y="4648431"/>
            <a:ext cx="1905000" cy="1266825"/>
          </a:xfrm>
          <a:prstGeom prst="rect">
            <a:avLst/>
          </a:prstGeom>
        </p:spPr>
      </p:pic>
      <p:sp>
        <p:nvSpPr>
          <p:cNvPr id="17" name="Rectangle 16">
            <a:extLst>
              <a:ext uri="{FF2B5EF4-FFF2-40B4-BE49-F238E27FC236}">
                <a16:creationId xmlns:a16="http://schemas.microsoft.com/office/drawing/2014/main" id="{25941D06-74EB-4E98-9DB9-27D5F4CF4610}"/>
              </a:ext>
            </a:extLst>
          </p:cNvPr>
          <p:cNvSpPr/>
          <p:nvPr/>
        </p:nvSpPr>
        <p:spPr>
          <a:xfrm>
            <a:off x="8561435" y="4358251"/>
            <a:ext cx="3556584" cy="1508105"/>
          </a:xfrm>
          <a:prstGeom prst="rect">
            <a:avLst/>
          </a:prstGeom>
        </p:spPr>
        <p:txBody>
          <a:bodyPr wrap="square">
            <a:spAutoFit/>
          </a:bodyPr>
          <a:lstStyle/>
          <a:p>
            <a:pPr fontAlgn="base"/>
            <a:r>
              <a:rPr lang="en-US" b="1" dirty="0">
                <a:latin typeface="-apple-system"/>
              </a:rPr>
              <a:t>Dr. </a:t>
            </a:r>
            <a:r>
              <a:rPr lang="en-US" b="1" dirty="0" err="1">
                <a:latin typeface="-apple-system"/>
              </a:rPr>
              <a:t>Isuru</a:t>
            </a:r>
            <a:r>
              <a:rPr lang="en-US" b="1" dirty="0">
                <a:latin typeface="-apple-system"/>
              </a:rPr>
              <a:t> </a:t>
            </a:r>
            <a:r>
              <a:rPr lang="en-US" b="1" dirty="0" err="1">
                <a:latin typeface="-apple-system"/>
              </a:rPr>
              <a:t>Daulagala</a:t>
            </a:r>
            <a:endParaRPr lang="en-US" b="1" dirty="0">
              <a:latin typeface="-apple-system"/>
            </a:endParaRPr>
          </a:p>
          <a:p>
            <a:pPr fontAlgn="base"/>
            <a:r>
              <a:rPr lang="en-US" sz="1600" b="1" dirty="0">
                <a:latin typeface="-apple-system"/>
              </a:rPr>
              <a:t>Software Engineer – Nvidia Corporation, California </a:t>
            </a:r>
          </a:p>
          <a:p>
            <a:pPr fontAlgn="base"/>
            <a:r>
              <a:rPr lang="en-US" sz="1400" dirty="0">
                <a:latin typeface="-apple-system"/>
              </a:rPr>
              <a:t>Specialize in Machine Learning</a:t>
            </a:r>
          </a:p>
          <a:p>
            <a:pPr fontAlgn="base"/>
            <a:r>
              <a:rPr lang="en-US" sz="1400" dirty="0">
                <a:latin typeface="-apple-system"/>
              </a:rPr>
              <a:t>B.Sc. - </a:t>
            </a:r>
            <a:r>
              <a:rPr lang="en-US" sz="1400" b="0" i="0" dirty="0">
                <a:effectLst/>
                <a:latin typeface="-apple-system"/>
              </a:rPr>
              <a:t>Drexel University, USA</a:t>
            </a:r>
          </a:p>
          <a:p>
            <a:pPr fontAlgn="base"/>
            <a:r>
              <a:rPr lang="en-US" sz="1400" dirty="0">
                <a:latin typeface="-apple-system"/>
              </a:rPr>
              <a:t>PhD – Stanford University, USA</a:t>
            </a:r>
            <a:endParaRPr lang="en-US" sz="1400" b="0" i="0" dirty="0">
              <a:effectLst/>
              <a:latin typeface="-apple-system"/>
            </a:endParaRPr>
          </a:p>
        </p:txBody>
      </p:sp>
      <p:sp>
        <p:nvSpPr>
          <p:cNvPr id="18" name="Rectangle 17">
            <a:extLst>
              <a:ext uri="{FF2B5EF4-FFF2-40B4-BE49-F238E27FC236}">
                <a16:creationId xmlns:a16="http://schemas.microsoft.com/office/drawing/2014/main" id="{9855BB60-DCA2-4F0F-9AC6-3D52517A93D5}"/>
              </a:ext>
            </a:extLst>
          </p:cNvPr>
          <p:cNvSpPr/>
          <p:nvPr/>
        </p:nvSpPr>
        <p:spPr>
          <a:xfrm>
            <a:off x="1175243" y="-31934"/>
            <a:ext cx="4986425" cy="754694"/>
          </a:xfrm>
          <a:prstGeom prst="rect">
            <a:avLst/>
          </a:prstGeom>
        </p:spPr>
        <p:txBody>
          <a:bodyPr wrap="square">
            <a:spAutoFit/>
          </a:bodyPr>
          <a:lstStyle/>
          <a:p>
            <a:pPr algn="ctr">
              <a:lnSpc>
                <a:spcPct val="150000"/>
              </a:lnSpc>
            </a:pPr>
            <a:r>
              <a:rPr lang="en-US" altLang="ko-KR" sz="3200" b="1" u="sng" dirty="0">
                <a:solidFill>
                  <a:srgbClr val="0070C0"/>
                </a:solidFill>
                <a:latin typeface="Calibri" panose="020F0502020204030204" pitchFamily="34" charset="0"/>
                <a:cs typeface="Arial" pitchFamily="34" charset="0"/>
              </a:rPr>
              <a:t>Domain Expert Evaluation</a:t>
            </a:r>
          </a:p>
        </p:txBody>
      </p:sp>
    </p:spTree>
    <p:extLst>
      <p:ext uri="{BB962C8B-B14F-4D97-AF65-F5344CB8AC3E}">
        <p14:creationId xmlns:p14="http://schemas.microsoft.com/office/powerpoint/2010/main" val="463165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D24C1F-69E7-44BA-97A5-990BC45D4F09}"/>
              </a:ext>
            </a:extLst>
          </p:cNvPr>
          <p:cNvSpPr/>
          <p:nvPr/>
        </p:nvSpPr>
        <p:spPr>
          <a:xfrm>
            <a:off x="2441403" y="174405"/>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Contributions of the Study</a:t>
            </a:r>
          </a:p>
        </p:txBody>
      </p:sp>
      <p:sp>
        <p:nvSpPr>
          <p:cNvPr id="6" name="Rectangle 5">
            <a:extLst>
              <a:ext uri="{FF2B5EF4-FFF2-40B4-BE49-F238E27FC236}">
                <a16:creationId xmlns:a16="http://schemas.microsoft.com/office/drawing/2014/main" id="{BD0D2A14-E0BB-4916-A31D-435C04A2ABD0}"/>
              </a:ext>
            </a:extLst>
          </p:cNvPr>
          <p:cNvSpPr/>
          <p:nvPr/>
        </p:nvSpPr>
        <p:spPr>
          <a:xfrm>
            <a:off x="2615352" y="849565"/>
            <a:ext cx="9875529" cy="2677656"/>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GB" sz="2000" u="sng" dirty="0">
                <a:solidFill>
                  <a:srgbClr val="0070C0"/>
                </a:solidFill>
                <a:latin typeface="Tahoma" panose="020B0604030504040204" pitchFamily="34" charset="0"/>
                <a:ea typeface="Tahoma" panose="020B0604030504040204" pitchFamily="34" charset="0"/>
                <a:cs typeface="Tahoma" panose="020B0604030504040204" pitchFamily="34" charset="0"/>
              </a:rPr>
              <a:t>Technical Contribution</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1. New Architecture – Binary Classification </a:t>
            </a:r>
            <a:r>
              <a:rPr lang="en-GB" sz="1800" dirty="0" err="1">
                <a:latin typeface="Tahoma" panose="020B0604030504040204" pitchFamily="34" charset="0"/>
                <a:ea typeface="Tahoma" panose="020B0604030504040204" pitchFamily="34" charset="0"/>
                <a:cs typeface="Tahoma" panose="020B0604030504040204" pitchFamily="34" charset="0"/>
              </a:rPr>
              <a:t>Keras</a:t>
            </a:r>
            <a:r>
              <a:rPr lang="en-GB" sz="1800" dirty="0">
                <a:latin typeface="Tahoma" panose="020B0604030504040204" pitchFamily="34" charset="0"/>
                <a:ea typeface="Tahoma" panose="020B0604030504040204" pitchFamily="34" charset="0"/>
                <a:cs typeface="Tahoma" panose="020B0604030504040204" pitchFamily="34" charset="0"/>
              </a:rPr>
              <a:t> Neural Network Model</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2. Accuracy Improvement – New Hybrid Model Implementation</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3. Visualization based user interaction system</a:t>
            </a:r>
          </a:p>
          <a:p>
            <a:pPr lvl="0"/>
            <a:endParaRPr lang="en-US" sz="1800" dirty="0">
              <a:latin typeface="Tahoma" panose="020B0604030504040204" pitchFamily="34" charset="0"/>
              <a:ea typeface="Tahoma" panose="020B0604030504040204" pitchFamily="34" charset="0"/>
              <a:cs typeface="Tahoma" panose="020B0604030504040204" pitchFamily="34" charset="0"/>
            </a:endParaRPr>
          </a:p>
          <a:p>
            <a:pPr lvl="0"/>
            <a:r>
              <a:rPr lang="en-US" sz="1800" dirty="0">
                <a:latin typeface="Tahoma" panose="020B0604030504040204" pitchFamily="34" charset="0"/>
                <a:ea typeface="Tahoma" panose="020B0604030504040204" pitchFamily="34" charset="0"/>
                <a:cs typeface="Tahoma" panose="020B0604030504040204" pitchFamily="34" charset="0"/>
              </a:rPr>
              <a:t>4. Knowledge Based System – Multi-Agent Systems</a:t>
            </a:r>
          </a:p>
        </p:txBody>
      </p:sp>
      <p:pic>
        <p:nvPicPr>
          <p:cNvPr id="7" name="Picture 6" descr="A close up of a logo&#10;&#10;Description automatically generated">
            <a:extLst>
              <a:ext uri="{FF2B5EF4-FFF2-40B4-BE49-F238E27FC236}">
                <a16:creationId xmlns:a16="http://schemas.microsoft.com/office/drawing/2014/main" id="{5C581705-1496-48C9-B8D9-D92AA4FD5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78" y="174405"/>
            <a:ext cx="2143125" cy="2143125"/>
          </a:xfrm>
          <a:prstGeom prst="rect">
            <a:avLst/>
          </a:prstGeom>
        </p:spPr>
      </p:pic>
      <p:sp>
        <p:nvSpPr>
          <p:cNvPr id="8" name="Rectangle 7">
            <a:extLst>
              <a:ext uri="{FF2B5EF4-FFF2-40B4-BE49-F238E27FC236}">
                <a16:creationId xmlns:a16="http://schemas.microsoft.com/office/drawing/2014/main" id="{BD0D2A14-E0BB-4916-A31D-435C04A2ABD0}"/>
              </a:ext>
            </a:extLst>
          </p:cNvPr>
          <p:cNvSpPr/>
          <p:nvPr/>
        </p:nvSpPr>
        <p:spPr>
          <a:xfrm>
            <a:off x="2180346" y="4203232"/>
            <a:ext cx="7498423" cy="211339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00044" lvl="1" indent="-342900" algn="just" hangingPunct="0">
              <a:lnSpc>
                <a:spcPct val="150000"/>
              </a:lnSpc>
              <a:spcBef>
                <a:spcPts val="3000"/>
              </a:spcBef>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A portable disease diagnosis tool for doctors to identify risk of patients</a:t>
            </a:r>
          </a:p>
          <a:p>
            <a:pPr marL="800044" lvl="1" indent="-342900" algn="just" hangingPunct="0">
              <a:lnSpc>
                <a:spcPct val="150000"/>
              </a:lnSpc>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Identify Cardiovascular Disease in its early stages </a:t>
            </a:r>
          </a:p>
          <a:p>
            <a:pPr marL="800044" lvl="1" indent="-342900" algn="just" hangingPunct="0">
              <a:lnSpc>
                <a:spcPct val="150000"/>
              </a:lnSpc>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Visualization Components based clinical data analysis  </a:t>
            </a:r>
          </a:p>
          <a:p>
            <a:pPr lvl="1" algn="just" hangingPunct="0">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 </a:t>
            </a:r>
          </a:p>
        </p:txBody>
      </p:sp>
      <p:sp>
        <p:nvSpPr>
          <p:cNvPr id="10" name="Rectangle 9">
            <a:extLst>
              <a:ext uri="{FF2B5EF4-FFF2-40B4-BE49-F238E27FC236}">
                <a16:creationId xmlns:a16="http://schemas.microsoft.com/office/drawing/2014/main" id="{D422BF3D-79B7-4F30-84BA-D4C0A9983163}"/>
              </a:ext>
            </a:extLst>
          </p:cNvPr>
          <p:cNvSpPr/>
          <p:nvPr/>
        </p:nvSpPr>
        <p:spPr>
          <a:xfrm>
            <a:off x="2311900" y="3622414"/>
            <a:ext cx="2957861" cy="491225"/>
          </a:xfrm>
          <a:prstGeom prst="rect">
            <a:avLst/>
          </a:prstGeom>
        </p:spPr>
        <p:txBody>
          <a:bodyPr wrap="none">
            <a:spAutoFit/>
          </a:bodyPr>
          <a:lstStyle/>
          <a:p>
            <a:pPr lvl="1" algn="just" hangingPunct="0">
              <a:lnSpc>
                <a:spcPct val="150000"/>
              </a:lnSpc>
              <a:spcBef>
                <a:spcPts val="3000"/>
              </a:spcBef>
            </a:pPr>
            <a:r>
              <a:rPr lang="en-GB" sz="2000" u="sng" dirty="0">
                <a:solidFill>
                  <a:srgbClr val="0070C0"/>
                </a:solidFill>
                <a:latin typeface="Tahoma" panose="020B0604030504040204" pitchFamily="34" charset="0"/>
                <a:ea typeface="Tahoma" panose="020B0604030504040204" pitchFamily="34" charset="0"/>
                <a:cs typeface="Tahoma" panose="020B0604030504040204" pitchFamily="34" charset="0"/>
              </a:rPr>
              <a:t>Medical Contribution</a:t>
            </a:r>
          </a:p>
        </p:txBody>
      </p:sp>
    </p:spTree>
    <p:extLst>
      <p:ext uri="{BB962C8B-B14F-4D97-AF65-F5344CB8AC3E}">
        <p14:creationId xmlns:p14="http://schemas.microsoft.com/office/powerpoint/2010/main" val="465974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7E610F-F60D-4A7D-9219-FD1E9E3FB264}"/>
              </a:ext>
            </a:extLst>
          </p:cNvPr>
          <p:cNvSpPr/>
          <p:nvPr/>
        </p:nvSpPr>
        <p:spPr>
          <a:xfrm>
            <a:off x="248815" y="137454"/>
            <a:ext cx="11535747" cy="671915"/>
          </a:xfrm>
          <a:prstGeom prst="rect">
            <a:avLst/>
          </a:prstGeom>
        </p:spPr>
        <p:txBody>
          <a:bodyPr wrap="square">
            <a:spAutoFit/>
          </a:bodyPr>
          <a:lstStyle/>
          <a:p>
            <a:pPr algn="ctr">
              <a:lnSpc>
                <a:spcPct val="107000"/>
              </a:lnSpc>
              <a:spcAft>
                <a:spcPts val="800"/>
              </a:spcAft>
            </a:pPr>
            <a:r>
              <a:rPr lang="en-US" b="1" u="sng" dirty="0">
                <a:solidFill>
                  <a:srgbClr val="0070C0"/>
                </a:solidFill>
                <a:latin typeface="Arial Rounded MT Bold" panose="020F0704030504030204" pitchFamily="34" charset="0"/>
                <a:ea typeface="Batang" panose="02030600000101010101" pitchFamily="18" charset="-127"/>
                <a:cs typeface="Times New Roman" panose="02020603050405020304" pitchFamily="18" charset="0"/>
              </a:rPr>
              <a:t>2019 IEEE International Conference on Computational Science and Engineering (CSE) and IEEE International Conference on Embedded and Ubiquitous Computing (EUC)</a:t>
            </a:r>
            <a:endParaRPr lang="en-US" sz="1200" b="1" dirty="0">
              <a:solidFill>
                <a:srgbClr val="0070C0"/>
              </a:solidFill>
              <a:effectLst/>
              <a:latin typeface="Arial Rounded MT Bold" panose="020F0704030504030204" pitchFamily="34" charset="0"/>
              <a:ea typeface="Batang" panose="02030600000101010101" pitchFamily="18" charset="-127"/>
              <a:cs typeface="Times New Roman" panose="02020603050405020304" pitchFamily="18" charset="0"/>
            </a:endParaRPr>
          </a:p>
        </p:txBody>
      </p:sp>
      <p:pic>
        <p:nvPicPr>
          <p:cNvPr id="4" name="Picture 3">
            <a:extLst>
              <a:ext uri="{FF2B5EF4-FFF2-40B4-BE49-F238E27FC236}">
                <a16:creationId xmlns:a16="http://schemas.microsoft.com/office/drawing/2014/main" id="{F2FE2076-6A29-47F7-9661-65E5320C18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51" y="5261926"/>
            <a:ext cx="3019271" cy="1036500"/>
          </a:xfrm>
          <a:prstGeom prst="rect">
            <a:avLst/>
          </a:prstGeom>
          <a:noFill/>
          <a:ln>
            <a:noFill/>
          </a:ln>
        </p:spPr>
      </p:pic>
      <p:pic>
        <p:nvPicPr>
          <p:cNvPr id="5" name="Picture 4">
            <a:extLst>
              <a:ext uri="{FF2B5EF4-FFF2-40B4-BE49-F238E27FC236}">
                <a16:creationId xmlns:a16="http://schemas.microsoft.com/office/drawing/2014/main" id="{9B368DF9-35EC-4AD4-A892-397F09B195C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1642" y="5450833"/>
            <a:ext cx="858416" cy="769394"/>
          </a:xfrm>
          <a:prstGeom prst="rect">
            <a:avLst/>
          </a:prstGeom>
          <a:noFill/>
          <a:ln>
            <a:noFill/>
          </a:ln>
        </p:spPr>
      </p:pic>
      <p:pic>
        <p:nvPicPr>
          <p:cNvPr id="6" name="Picture 5">
            <a:extLst>
              <a:ext uri="{FF2B5EF4-FFF2-40B4-BE49-F238E27FC236}">
                <a16:creationId xmlns:a16="http://schemas.microsoft.com/office/drawing/2014/main" id="{5D51B1FB-8ED1-4C41-AF25-3C6FD813B6D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808" y="5584387"/>
            <a:ext cx="1489433" cy="502286"/>
          </a:xfrm>
          <a:prstGeom prst="rect">
            <a:avLst/>
          </a:prstGeom>
          <a:noFill/>
          <a:ln>
            <a:noFill/>
          </a:ln>
        </p:spPr>
      </p:pic>
      <p:pic>
        <p:nvPicPr>
          <p:cNvPr id="7" name="Picture 6">
            <a:extLst>
              <a:ext uri="{FF2B5EF4-FFF2-40B4-BE49-F238E27FC236}">
                <a16:creationId xmlns:a16="http://schemas.microsoft.com/office/drawing/2014/main" id="{D25E7A65-54A8-4929-89A0-38B220E5061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99741" y="5691672"/>
            <a:ext cx="2421308" cy="395001"/>
          </a:xfrm>
          <a:prstGeom prst="rect">
            <a:avLst/>
          </a:prstGeom>
          <a:noFill/>
          <a:ln>
            <a:noFill/>
          </a:ln>
        </p:spPr>
      </p:pic>
      <p:pic>
        <p:nvPicPr>
          <p:cNvPr id="8" name="Picture 7">
            <a:extLst>
              <a:ext uri="{FF2B5EF4-FFF2-40B4-BE49-F238E27FC236}">
                <a16:creationId xmlns:a16="http://schemas.microsoft.com/office/drawing/2014/main" id="{61ECFD1B-43C3-456F-96FA-5C001FA2CBB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946393" y="5584387"/>
            <a:ext cx="1182196" cy="635840"/>
          </a:xfrm>
          <a:prstGeom prst="rect">
            <a:avLst/>
          </a:prstGeom>
          <a:noFill/>
          <a:ln>
            <a:noFill/>
          </a:ln>
        </p:spPr>
      </p:pic>
      <p:pic>
        <p:nvPicPr>
          <p:cNvPr id="9" name="Picture 8">
            <a:extLst>
              <a:ext uri="{FF2B5EF4-FFF2-40B4-BE49-F238E27FC236}">
                <a16:creationId xmlns:a16="http://schemas.microsoft.com/office/drawing/2014/main" id="{713CB0B8-106B-4FBB-94AE-CAB2E92E298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813626" y="5395479"/>
            <a:ext cx="2214871" cy="769394"/>
          </a:xfrm>
          <a:prstGeom prst="rect">
            <a:avLst/>
          </a:prstGeom>
          <a:noFill/>
          <a:ln>
            <a:noFill/>
          </a:ln>
        </p:spPr>
      </p:pic>
      <p:pic>
        <p:nvPicPr>
          <p:cNvPr id="13" name="Picture 12" descr="A screenshot of a social media post&#10;&#10;Description automatically generated">
            <a:extLst>
              <a:ext uri="{FF2B5EF4-FFF2-40B4-BE49-F238E27FC236}">
                <a16:creationId xmlns:a16="http://schemas.microsoft.com/office/drawing/2014/main" id="{2155D60F-B009-403E-8F6A-606C4E1ECF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71" y="887452"/>
            <a:ext cx="11690126" cy="4187948"/>
          </a:xfrm>
          <a:prstGeom prst="rect">
            <a:avLst/>
          </a:prstGeom>
        </p:spPr>
      </p:pic>
    </p:spTree>
    <p:extLst>
      <p:ext uri="{BB962C8B-B14F-4D97-AF65-F5344CB8AC3E}">
        <p14:creationId xmlns:p14="http://schemas.microsoft.com/office/powerpoint/2010/main" val="367775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E6F3A-B329-468E-9080-D495ED6ED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16" y="33836"/>
            <a:ext cx="3589042" cy="3589042"/>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6188252" y="483344"/>
            <a:ext cx="5610577" cy="2246769"/>
          </a:xfrm>
          <a:prstGeom prst="rect">
            <a:avLst/>
          </a:prstGeom>
          <a:noFill/>
        </p:spPr>
        <p:txBody>
          <a:bodyPr wrap="square" rtlCol="0" anchor="ctr">
            <a:spAutoFit/>
          </a:bodyPr>
          <a:lstStyle/>
          <a:p>
            <a:pPr algn="ctr"/>
            <a:r>
              <a:rPr lang="en-US" altLang="ko-KR" sz="2800" dirty="0">
                <a:solidFill>
                  <a:schemeClr val="bg1"/>
                </a:solidFill>
                <a:cs typeface="Arial" pitchFamily="34" charset="0"/>
              </a:rPr>
              <a:t>Intelligent Solution for Early Stage Prediction of</a:t>
            </a:r>
          </a:p>
          <a:p>
            <a:pPr algn="ctr"/>
            <a:r>
              <a:rPr lang="en-US" altLang="ko-KR" sz="2800" dirty="0">
                <a:solidFill>
                  <a:schemeClr val="bg1"/>
                </a:solidFill>
                <a:cs typeface="Arial" pitchFamily="34" charset="0"/>
              </a:rPr>
              <a:t>Cardiovascular Disease Using Machine Learning</a:t>
            </a:r>
          </a:p>
          <a:p>
            <a:pPr algn="ctr"/>
            <a:r>
              <a:rPr lang="en-US" altLang="ko-KR" sz="2800" dirty="0">
                <a:solidFill>
                  <a:schemeClr val="bg1"/>
                </a:solidFill>
                <a:cs typeface="Arial" pitchFamily="34" charset="0"/>
              </a:rPr>
              <a:t>and Multi-Agent Technology</a:t>
            </a: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1098742" y="1711251"/>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pic>
        <p:nvPicPr>
          <p:cNvPr id="240" name="Picture Placeholder 9">
            <a:extLst>
              <a:ext uri="{FF2B5EF4-FFF2-40B4-BE49-F238E27FC236}">
                <a16:creationId xmlns:a16="http://schemas.microsoft.com/office/drawing/2014/main" id="{E6A4CFCE-5F56-49CA-8C53-8DFED39644E4}"/>
              </a:ext>
            </a:extLst>
          </p:cNvPr>
          <p:cNvPicPr>
            <a:picLocks noChangeAspect="1"/>
          </p:cNvPicPr>
          <p:nvPr/>
        </p:nvPicPr>
        <p:blipFill>
          <a:blip r:embed="rId5"/>
          <a:srcRect/>
          <a:stretch>
            <a:fillRect/>
          </a:stretch>
        </p:blipFill>
        <p:spPr>
          <a:xfrm>
            <a:off x="6055707" y="1606728"/>
            <a:ext cx="5940016" cy="5940016"/>
          </a:xfrm>
          <a:prstGeom prst="ellipse">
            <a:avLst/>
          </a:prstGeom>
        </p:spPr>
      </p:pic>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4018498" y="3680288"/>
            <a:ext cx="4331317" cy="379656"/>
          </a:xfrm>
          <a:prstGeom prst="rect">
            <a:avLst/>
          </a:prstGeom>
          <a:noFill/>
        </p:spPr>
        <p:txBody>
          <a:bodyPr wrap="square" rtlCol="0" anchor="ctr">
            <a:spAutoFit/>
          </a:bodyPr>
          <a:lstStyle/>
          <a:p>
            <a:pPr algn="ctr"/>
            <a:r>
              <a:rPr lang="en-US" altLang="ko-KR" sz="1867" dirty="0">
                <a:solidFill>
                  <a:schemeClr val="accent1">
                    <a:lumMod val="75000"/>
                  </a:schemeClr>
                </a:solidFill>
                <a:cs typeface="Arial" pitchFamily="34" charset="0"/>
              </a:rPr>
              <a:t>Questions and Answers</a:t>
            </a:r>
            <a:endParaRPr lang="ko-KR" altLang="en-US" sz="1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309C797-971C-4480-88D9-DC77B0815B6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579" b="30579"/>
          <a:stretch>
            <a:fillRect/>
          </a:stretch>
        </p:blipFill>
        <p:spPr>
          <a:xfrm>
            <a:off x="0" y="-35510"/>
            <a:ext cx="12192000" cy="2664000"/>
          </a:xfrm>
        </p:spPr>
      </p:pic>
      <p:sp>
        <p:nvSpPr>
          <p:cNvPr id="5" name="직사각형 5">
            <a:extLst>
              <a:ext uri="{FF2B5EF4-FFF2-40B4-BE49-F238E27FC236}">
                <a16:creationId xmlns:a16="http://schemas.microsoft.com/office/drawing/2014/main" id="{9B12EB73-F04B-4CAA-BAC8-3F7549A6FD09}"/>
              </a:ext>
            </a:extLst>
          </p:cNvPr>
          <p:cNvSpPr/>
          <p:nvPr/>
        </p:nvSpPr>
        <p:spPr>
          <a:xfrm>
            <a:off x="226884" y="4601951"/>
            <a:ext cx="4166234" cy="1938992"/>
          </a:xfrm>
          <a:prstGeom prst="rect">
            <a:avLst/>
          </a:prstGeom>
        </p:spPr>
        <p:txBody>
          <a:bodyPr wrap="square">
            <a:spAutoFit/>
          </a:bodyPr>
          <a:lstStyle/>
          <a:p>
            <a:pPr algn="ctr"/>
            <a:r>
              <a:rPr lang="en-US" altLang="ko-KR" sz="2000" dirty="0"/>
              <a:t>AJNA -</a:t>
            </a:r>
          </a:p>
          <a:p>
            <a:pPr algn="ctr"/>
            <a:r>
              <a:rPr lang="en-US" altLang="ko-KR" sz="2000" dirty="0"/>
              <a:t>Intelligent Solution for Early Stage Prediction of</a:t>
            </a:r>
          </a:p>
          <a:p>
            <a:pPr algn="ctr"/>
            <a:r>
              <a:rPr lang="en-US" altLang="ko-KR" sz="2000" dirty="0"/>
              <a:t>Cardiovascular Disease Using Machine Learning</a:t>
            </a:r>
          </a:p>
          <a:p>
            <a:pPr algn="ctr"/>
            <a:r>
              <a:rPr lang="en-US" altLang="ko-KR" sz="2000" dirty="0"/>
              <a:t>and Multi-Agent Technology</a:t>
            </a:r>
          </a:p>
        </p:txBody>
      </p:sp>
      <p:sp>
        <p:nvSpPr>
          <p:cNvPr id="6" name="Rectangle 5">
            <a:extLst>
              <a:ext uri="{FF2B5EF4-FFF2-40B4-BE49-F238E27FC236}">
                <a16:creationId xmlns:a16="http://schemas.microsoft.com/office/drawing/2014/main" id="{B5CB40EE-856F-439D-9B72-930236BECFD5}"/>
              </a:ext>
            </a:extLst>
          </p:cNvPr>
          <p:cNvSpPr/>
          <p:nvPr/>
        </p:nvSpPr>
        <p:spPr>
          <a:xfrm>
            <a:off x="4667794" y="3013583"/>
            <a:ext cx="45719" cy="3420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924100" y="3897858"/>
            <a:ext cx="6444477" cy="1323439"/>
          </a:xfrm>
          <a:prstGeom prst="rect">
            <a:avLst/>
          </a:prstGeom>
        </p:spPr>
        <p:txBody>
          <a:bodyPr wrap="square">
            <a:spAutoFit/>
          </a:bodyPr>
          <a:lstStyle/>
          <a:p>
            <a:r>
              <a:rPr lang="en-US" altLang="ko-KR" sz="1600" b="1" dirty="0">
                <a:solidFill>
                  <a:schemeClr val="tx1">
                    <a:lumMod val="75000"/>
                    <a:lumOff val="25000"/>
                  </a:schemeClr>
                </a:solidFill>
              </a:rPr>
              <a:t>Supervised By</a:t>
            </a:r>
          </a:p>
          <a:p>
            <a:r>
              <a:rPr lang="en-US" altLang="ko-KR" sz="1600" b="1" dirty="0">
                <a:solidFill>
                  <a:schemeClr val="tx1">
                    <a:lumMod val="75000"/>
                    <a:lumOff val="25000"/>
                  </a:schemeClr>
                </a:solidFill>
              </a:rPr>
              <a:t>Achala </a:t>
            </a:r>
            <a:r>
              <a:rPr lang="en-US" altLang="ko-KR" sz="1600" b="1" dirty="0" err="1">
                <a:solidFill>
                  <a:schemeClr val="tx1">
                    <a:lumMod val="75000"/>
                    <a:lumOff val="25000"/>
                  </a:schemeClr>
                </a:solidFill>
              </a:rPr>
              <a:t>Chathuranga</a:t>
            </a:r>
            <a:r>
              <a:rPr lang="en-US" altLang="ko-KR" sz="1600" b="1" dirty="0">
                <a:solidFill>
                  <a:schemeClr val="tx1">
                    <a:lumMod val="75000"/>
                    <a:lumOff val="25000"/>
                  </a:schemeClr>
                </a:solidFill>
              </a:rPr>
              <a:t> </a:t>
            </a:r>
            <a:r>
              <a:rPr lang="en-US" altLang="ko-KR" sz="1600" b="1" dirty="0" err="1">
                <a:solidFill>
                  <a:schemeClr val="tx1">
                    <a:lumMod val="75000"/>
                    <a:lumOff val="25000"/>
                  </a:schemeClr>
                </a:solidFill>
              </a:rPr>
              <a:t>Aponso</a:t>
            </a:r>
            <a:endParaRPr lang="en-US" altLang="ko-KR" sz="1600" b="1" dirty="0">
              <a:solidFill>
                <a:schemeClr val="tx1">
                  <a:lumMod val="75000"/>
                  <a:lumOff val="25000"/>
                </a:schemeClr>
              </a:solidFill>
            </a:endParaRPr>
          </a:p>
          <a:p>
            <a:r>
              <a:rPr lang="en-US" altLang="ko-KR" sz="1600" dirty="0">
                <a:solidFill>
                  <a:schemeClr val="tx1">
                    <a:lumMod val="75000"/>
                    <a:lumOff val="25000"/>
                  </a:schemeClr>
                </a:solidFill>
              </a:rPr>
              <a:t>B.Eng. (Hon’s) Software Engineering, (University of Westminster, UK)</a:t>
            </a:r>
          </a:p>
          <a:p>
            <a:r>
              <a:rPr lang="en-US" altLang="ko-KR" sz="1600" dirty="0">
                <a:solidFill>
                  <a:schemeClr val="tx1">
                    <a:lumMod val="75000"/>
                    <a:lumOff val="25000"/>
                  </a:schemeClr>
                </a:solidFill>
              </a:rPr>
              <a:t>M.Sc. : Artificial Intelligence (University of Moratuwa, SL)</a:t>
            </a:r>
          </a:p>
          <a:p>
            <a:r>
              <a:rPr lang="en-US" altLang="ko-KR" sz="1600" dirty="0">
                <a:solidFill>
                  <a:schemeClr val="tx1">
                    <a:lumMod val="75000"/>
                    <a:lumOff val="25000"/>
                  </a:schemeClr>
                </a:solidFill>
              </a:rPr>
              <a:t>PhD : Multi-Agent Systems (Reading), (Monash University, AU)</a:t>
            </a:r>
            <a:endParaRPr lang="ko-KR" altLang="en-US" sz="1600"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924100" y="3018956"/>
            <a:ext cx="571945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tx1">
                    <a:lumMod val="75000"/>
                    <a:lumOff val="25000"/>
                  </a:schemeClr>
                </a:solidFill>
              </a:rPr>
              <a:t>M.M.A. Gayan Samuditha</a:t>
            </a:r>
          </a:p>
        </p:txBody>
      </p:sp>
      <p:sp>
        <p:nvSpPr>
          <p:cNvPr id="14" name="직사각형 1">
            <a:extLst>
              <a:ext uri="{FF2B5EF4-FFF2-40B4-BE49-F238E27FC236}">
                <a16:creationId xmlns:a16="http://schemas.microsoft.com/office/drawing/2014/main" id="{340FA510-1236-492F-9E36-C54A8107DD30}"/>
              </a:ext>
            </a:extLst>
          </p:cNvPr>
          <p:cNvSpPr/>
          <p:nvPr/>
        </p:nvSpPr>
        <p:spPr>
          <a:xfrm>
            <a:off x="5924100" y="3369812"/>
            <a:ext cx="5719452" cy="307777"/>
          </a:xfrm>
          <a:prstGeom prst="rect">
            <a:avLst/>
          </a:prstGeom>
        </p:spPr>
        <p:txBody>
          <a:bodyPr wrap="square">
            <a:spAutoFit/>
          </a:bodyPr>
          <a:lstStyle/>
          <a:p>
            <a:r>
              <a:rPr lang="en-US" altLang="ko-KR" sz="1400" dirty="0">
                <a:solidFill>
                  <a:schemeClr val="tx1">
                    <a:lumMod val="75000"/>
                    <a:lumOff val="25000"/>
                  </a:schemeClr>
                </a:solidFill>
              </a:rPr>
              <a:t>B.Eng. (Hon’s) Software Engineering</a:t>
            </a:r>
            <a:endParaRPr lang="ko-KR" altLang="en-US" sz="1400" dirty="0">
              <a:solidFill>
                <a:schemeClr val="tx1">
                  <a:lumMod val="75000"/>
                  <a:lumOff val="25000"/>
                </a:schemeClr>
              </a:solidFill>
            </a:endParaRPr>
          </a:p>
        </p:txBody>
      </p:sp>
      <p:sp>
        <p:nvSpPr>
          <p:cNvPr id="15" name="Oval 14">
            <a:extLst>
              <a:ext uri="{FF2B5EF4-FFF2-40B4-BE49-F238E27FC236}">
                <a16:creationId xmlns:a16="http://schemas.microsoft.com/office/drawing/2014/main" id="{859F97B7-CF2E-49C8-B600-423428AF4DD6}"/>
              </a:ext>
            </a:extLst>
          </p:cNvPr>
          <p:cNvSpPr/>
          <p:nvPr/>
        </p:nvSpPr>
        <p:spPr>
          <a:xfrm>
            <a:off x="5004411" y="3856401"/>
            <a:ext cx="696686" cy="6966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5">
            <a:extLst>
              <a:ext uri="{FF2B5EF4-FFF2-40B4-BE49-F238E27FC236}">
                <a16:creationId xmlns:a16="http://schemas.microsoft.com/office/drawing/2014/main" id="{FDB0FFF3-248E-46C8-9AE3-C75A808CF107}"/>
              </a:ext>
            </a:extLst>
          </p:cNvPr>
          <p:cNvSpPr/>
          <p:nvPr/>
        </p:nvSpPr>
        <p:spPr>
          <a:xfrm flipH="1">
            <a:off x="5156913" y="4061211"/>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직사각형 5">
            <a:extLst>
              <a:ext uri="{FF2B5EF4-FFF2-40B4-BE49-F238E27FC236}">
                <a16:creationId xmlns:a16="http://schemas.microsoft.com/office/drawing/2014/main" id="{DECC6871-A2CD-4606-993D-57EE8FBD488F}"/>
              </a:ext>
            </a:extLst>
          </p:cNvPr>
          <p:cNvSpPr/>
          <p:nvPr/>
        </p:nvSpPr>
        <p:spPr>
          <a:xfrm>
            <a:off x="6838966" y="6434157"/>
            <a:ext cx="5126150" cy="369332"/>
          </a:xfrm>
          <a:prstGeom prst="rect">
            <a:avLst/>
          </a:prstGeom>
        </p:spPr>
        <p:txBody>
          <a:bodyPr wrap="square">
            <a:spAutoFit/>
          </a:bodyPr>
          <a:lstStyle/>
          <a:p>
            <a:pPr algn="just"/>
            <a:r>
              <a:rPr lang="en-US" b="1" u="sng" dirty="0">
                <a:solidFill>
                  <a:schemeClr val="accent4"/>
                </a:solidFill>
              </a:rPr>
              <a:t>Machine Learning &amp; Multi-Agent Systems</a:t>
            </a:r>
          </a:p>
        </p:txBody>
      </p:sp>
      <p:pic>
        <p:nvPicPr>
          <p:cNvPr id="21" name="Picture Placeholder 20" descr="A close up of a logo&#10;&#10;Description automatically generated">
            <a:extLst>
              <a:ext uri="{FF2B5EF4-FFF2-40B4-BE49-F238E27FC236}">
                <a16:creationId xmlns:a16="http://schemas.microsoft.com/office/drawing/2014/main" id="{57A03B6B-45EE-4D80-8384-53618332C28A}"/>
              </a:ext>
            </a:extLst>
          </p:cNvPr>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28" name="Group 27">
            <a:extLst>
              <a:ext uri="{FF2B5EF4-FFF2-40B4-BE49-F238E27FC236}">
                <a16:creationId xmlns:a16="http://schemas.microsoft.com/office/drawing/2014/main" id="{6B21DA1D-83AC-4F76-B0CC-5DA7D4A47323}"/>
              </a:ext>
            </a:extLst>
          </p:cNvPr>
          <p:cNvGrpSpPr/>
          <p:nvPr/>
        </p:nvGrpSpPr>
        <p:grpSpPr>
          <a:xfrm>
            <a:off x="7603968" y="5284472"/>
            <a:ext cx="911192" cy="1014446"/>
            <a:chOff x="1244925" y="2303614"/>
            <a:chExt cx="1410352" cy="1695780"/>
          </a:xfrm>
        </p:grpSpPr>
        <p:sp>
          <p:nvSpPr>
            <p:cNvPr id="29" name="Graphic 2">
              <a:extLst>
                <a:ext uri="{FF2B5EF4-FFF2-40B4-BE49-F238E27FC236}">
                  <a16:creationId xmlns:a16="http://schemas.microsoft.com/office/drawing/2014/main" id="{5B43B181-8136-404A-9037-957F74E29A05}"/>
                </a:ext>
              </a:extLst>
            </p:cNvPr>
            <p:cNvSpPr/>
            <p:nvPr/>
          </p:nvSpPr>
          <p:spPr>
            <a:xfrm>
              <a:off x="1244925" y="2303614"/>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685885D6-7E0F-4BEF-A310-875E5A94247C}"/>
                </a:ext>
              </a:extLst>
            </p:cNvPr>
            <p:cNvGrpSpPr/>
            <p:nvPr/>
          </p:nvGrpSpPr>
          <p:grpSpPr>
            <a:xfrm>
              <a:off x="1684786" y="2516290"/>
              <a:ext cx="702035" cy="687994"/>
              <a:chOff x="1684786" y="2516290"/>
              <a:chExt cx="702035" cy="687994"/>
            </a:xfrm>
          </p:grpSpPr>
          <p:sp>
            <p:nvSpPr>
              <p:cNvPr id="31" name="Graphic 4">
                <a:extLst>
                  <a:ext uri="{FF2B5EF4-FFF2-40B4-BE49-F238E27FC236}">
                    <a16:creationId xmlns:a16="http://schemas.microsoft.com/office/drawing/2014/main" id="{0756BF19-D985-46C4-84D2-7134F7C0066E}"/>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E9D8581-E25A-4F26-B581-040B007D19BB}"/>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 name="Group 32">
            <a:extLst>
              <a:ext uri="{FF2B5EF4-FFF2-40B4-BE49-F238E27FC236}">
                <a16:creationId xmlns:a16="http://schemas.microsoft.com/office/drawing/2014/main" id="{DB87F736-13B3-4E33-A9BC-DB473FA085A0}"/>
              </a:ext>
            </a:extLst>
          </p:cNvPr>
          <p:cNvGrpSpPr/>
          <p:nvPr/>
        </p:nvGrpSpPr>
        <p:grpSpPr>
          <a:xfrm>
            <a:off x="9871321" y="5195785"/>
            <a:ext cx="716478" cy="1191820"/>
            <a:chOff x="3832184" y="1890347"/>
            <a:chExt cx="2537664" cy="4226246"/>
          </a:xfrm>
        </p:grpSpPr>
        <p:grpSp>
          <p:nvGrpSpPr>
            <p:cNvPr id="34" name="Group 33">
              <a:extLst>
                <a:ext uri="{FF2B5EF4-FFF2-40B4-BE49-F238E27FC236}">
                  <a16:creationId xmlns:a16="http://schemas.microsoft.com/office/drawing/2014/main" id="{C5488ECB-A1E5-4B2B-BDC5-5259DC6FEB3F}"/>
                </a:ext>
              </a:extLst>
            </p:cNvPr>
            <p:cNvGrpSpPr/>
            <p:nvPr/>
          </p:nvGrpSpPr>
          <p:grpSpPr>
            <a:xfrm flipH="1">
              <a:off x="5217892" y="4482968"/>
              <a:ext cx="524487" cy="1633625"/>
              <a:chOff x="4327928" y="4494196"/>
              <a:chExt cx="619256" cy="1928803"/>
            </a:xfrm>
          </p:grpSpPr>
          <p:sp>
            <p:nvSpPr>
              <p:cNvPr id="68" name="Freeform: Shape 67">
                <a:extLst>
                  <a:ext uri="{FF2B5EF4-FFF2-40B4-BE49-F238E27FC236}">
                    <a16:creationId xmlns:a16="http://schemas.microsoft.com/office/drawing/2014/main" id="{42738919-B1AF-4E68-9BE6-70644F656F15}"/>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29F17AA-C659-4F54-A21C-83A1FB7D433F}"/>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7C46E36-15A0-44F4-AC4F-7E0B520967BD}"/>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030DAA3-099F-410D-A7EC-8D986C2B3AAD}"/>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D127EF4-5EFF-49BF-963E-90E6F6F524EE}"/>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2BDABFDA-9A03-4610-8DAB-DB91F9AF5E34}"/>
                </a:ext>
              </a:extLst>
            </p:cNvPr>
            <p:cNvGrpSpPr/>
            <p:nvPr/>
          </p:nvGrpSpPr>
          <p:grpSpPr>
            <a:xfrm>
              <a:off x="4388356" y="4482968"/>
              <a:ext cx="524487" cy="1633625"/>
              <a:chOff x="4327928" y="4494196"/>
              <a:chExt cx="619256" cy="1928803"/>
            </a:xfrm>
          </p:grpSpPr>
          <p:sp>
            <p:nvSpPr>
              <p:cNvPr id="63" name="Freeform: Shape 62">
                <a:extLst>
                  <a:ext uri="{FF2B5EF4-FFF2-40B4-BE49-F238E27FC236}">
                    <a16:creationId xmlns:a16="http://schemas.microsoft.com/office/drawing/2014/main" id="{A514705B-39E8-4ED7-ADC9-66E15B65FC35}"/>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51A323-AA29-4266-AF67-BB3113CC00AC}"/>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4C41730-0D6F-4B9D-8D37-69F23FD8A552}"/>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C32512-4D76-4885-9496-F9FB01A9C7EA}"/>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562DBDA-74A0-4392-A6F9-3CA3DBB1AAB5}"/>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6EAA1357-AD96-4F2D-8AAE-42A5FE8A017B}"/>
                </a:ext>
              </a:extLst>
            </p:cNvPr>
            <p:cNvGrpSpPr/>
            <p:nvPr/>
          </p:nvGrpSpPr>
          <p:grpSpPr>
            <a:xfrm>
              <a:off x="3832184" y="1890347"/>
              <a:ext cx="2537664" cy="2787165"/>
              <a:chOff x="5369718" y="2683668"/>
              <a:chExt cx="1452563" cy="1595377"/>
            </a:xfrm>
          </p:grpSpPr>
          <p:sp>
            <p:nvSpPr>
              <p:cNvPr id="37" name="Freeform: Shape 36">
                <a:extLst>
                  <a:ext uri="{FF2B5EF4-FFF2-40B4-BE49-F238E27FC236}">
                    <a16:creationId xmlns:a16="http://schemas.microsoft.com/office/drawing/2014/main" id="{B1F551CE-B956-4347-8043-EEE3A67AE9F0}"/>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4AC09F3-26A3-4C91-B089-AFBFBF7297D4}"/>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E82260-E001-4A93-A819-FA7F53E42795}"/>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238985-26F9-4874-B251-DF3C12062CD8}"/>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035A279-FDAC-4B6D-B57E-B922F6E651D2}"/>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5C9FF7D-31BF-4873-A979-178F29DF9389}"/>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FFF6411-B4D9-4440-A76D-CE1D357F8229}"/>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A30544F-C83C-414F-B4C0-61BFFCD37701}"/>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42051B8-AF2E-4A8D-9C8C-F1B31AC3DF38}"/>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AA967DC-9047-40DE-8E18-2985FE3B817E}"/>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0E5D6BD-CB06-451C-9056-5C84822FD492}"/>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90440C9-8611-425B-84A1-0E5E7B0C81B6}"/>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EDE42E1-C0C8-48D0-9145-E233478C5E26}"/>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5C719EE-44DA-48A9-ABA5-D5A3E910983C}"/>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379563D-BFDC-4AC1-95F1-5DE10F19A120}"/>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5F8FBC7-76D6-4F7D-8A78-4A74867E1CE3}"/>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0779239-5E38-4442-933D-28C6A59FA34F}"/>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85FCFDD-75EE-4805-A5DE-CABC5D0D37F6}"/>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AA509EA-FDD1-4273-8F25-FFBF7888732F}"/>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6F54D4D-8D32-498E-A061-169ED26C6836}"/>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09EB61-CF4F-4EA7-BEFD-A53C62888A23}"/>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78BFDAA-C2B2-4D48-B25C-569F326ABABE}"/>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D21562B-2CBC-41D3-88C5-56CBC6EE2834}"/>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C3CACD-31D6-4EC0-BCFE-49221307D5A8}"/>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2E358CF-F46E-4E8E-B3BC-C2A30069CBE4}"/>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53B655-2B51-4E80-A012-1365CE4D1743}"/>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85502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5D4292-F267-42CE-A2D7-71F59830E41B}"/>
              </a:ext>
            </a:extLst>
          </p:cNvPr>
          <p:cNvPicPr>
            <a:picLocks noChangeAspect="1"/>
          </p:cNvPicPr>
          <p:nvPr/>
        </p:nvPicPr>
        <p:blipFill>
          <a:blip r:embed="rId2">
            <a:alphaModFix amt="50000"/>
          </a:blip>
          <a:stretch>
            <a:fillRect/>
          </a:stretch>
        </p:blipFill>
        <p:spPr>
          <a:xfrm>
            <a:off x="6652768" y="1609077"/>
            <a:ext cx="5059612" cy="5035199"/>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639496" y="603502"/>
            <a:ext cx="5446295" cy="821892"/>
          </a:xfrm>
          <a:prstGeom prst="rect">
            <a:avLst/>
          </a:prstGeom>
          <a:noFill/>
        </p:spPr>
        <p:txBody>
          <a:bodyPr wrap="square" rtlCol="0" anchor="ctr">
            <a:spAutoFit/>
          </a:bodyPr>
          <a:lstStyle/>
          <a:p>
            <a:pPr>
              <a:lnSpc>
                <a:spcPts val="5400"/>
              </a:lnSpc>
            </a:pPr>
            <a:r>
              <a:rPr lang="en-US" altLang="ko-KR" sz="7200" dirty="0">
                <a:solidFill>
                  <a:schemeClr val="tx1">
                    <a:lumMod val="75000"/>
                    <a:lumOff val="25000"/>
                  </a:schemeClr>
                </a:solidFill>
                <a:cs typeface="Arial" pitchFamily="34" charset="0"/>
              </a:rPr>
              <a:t>Background</a:t>
            </a:r>
            <a:endParaRPr lang="ko-KR" altLang="en-US" sz="7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179397" y="1514778"/>
            <a:ext cx="4366492" cy="461665"/>
          </a:xfrm>
          <a:prstGeom prst="rect">
            <a:avLst/>
          </a:prstGeom>
          <a:noFill/>
        </p:spPr>
        <p:txBody>
          <a:bodyPr wrap="square" rtlCol="0" anchor="ctr">
            <a:spAutoFit/>
          </a:bodyPr>
          <a:lstStyle/>
          <a:p>
            <a:pPr algn="ctr"/>
            <a:r>
              <a:rPr lang="en-US" altLang="ko-KR" sz="2400" dirty="0">
                <a:solidFill>
                  <a:schemeClr val="tx1">
                    <a:lumMod val="75000"/>
                    <a:lumOff val="25000"/>
                  </a:schemeClr>
                </a:solidFill>
                <a:cs typeface="Arial" pitchFamily="34" charset="0"/>
              </a:rPr>
              <a:t>Research Background</a:t>
            </a:r>
            <a:endParaRPr lang="ko-KR" altLang="en-US" sz="2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76443"/>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vector graphics&#10;&#10;Description automatically generated">
            <a:extLst>
              <a:ext uri="{FF2B5EF4-FFF2-40B4-BE49-F238E27FC236}">
                <a16:creationId xmlns:a16="http://schemas.microsoft.com/office/drawing/2014/main" id="{2E97429A-02E8-4D6D-A018-EAE834840AD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227886" y="603502"/>
            <a:ext cx="5774271" cy="5774271"/>
          </a:xfrm>
          <a:prstGeom prst="rect">
            <a:avLst/>
          </a:prstGeom>
        </p:spPr>
      </p:pic>
    </p:spTree>
    <p:extLst>
      <p:ext uri="{BB962C8B-B14F-4D97-AF65-F5344CB8AC3E}">
        <p14:creationId xmlns:p14="http://schemas.microsoft.com/office/powerpoint/2010/main" val="110058827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2B6EFEE-8F08-4985-BFA5-D25D4EDDE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784" y="139957"/>
            <a:ext cx="3798251" cy="379825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168E842-1AC9-4D33-9E5E-D84E988A3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179" y="139957"/>
            <a:ext cx="3798251" cy="3798251"/>
          </a:xfrm>
          <a:prstGeom prst="rect">
            <a:avLst/>
          </a:prstGeom>
        </p:spPr>
      </p:pic>
      <p:sp>
        <p:nvSpPr>
          <p:cNvPr id="9" name="Rectangle 8">
            <a:extLst>
              <a:ext uri="{FF2B5EF4-FFF2-40B4-BE49-F238E27FC236}">
                <a16:creationId xmlns:a16="http://schemas.microsoft.com/office/drawing/2014/main" id="{D303475F-AEA2-4A44-9A7A-0C36BA2D7251}"/>
              </a:ext>
            </a:extLst>
          </p:cNvPr>
          <p:cNvSpPr/>
          <p:nvPr/>
        </p:nvSpPr>
        <p:spPr>
          <a:xfrm>
            <a:off x="326571" y="0"/>
            <a:ext cx="3046944" cy="754694"/>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ko-KR" sz="3200" b="1" u="sng" dirty="0">
                <a:solidFill>
                  <a:srgbClr val="0070C0"/>
                </a:solidFill>
                <a:latin typeface="Calibri" panose="020F0502020204030204" pitchFamily="34" charset="0"/>
                <a:cs typeface="Arial" pitchFamily="34" charset="0"/>
              </a:rPr>
              <a:t>Background</a:t>
            </a:r>
          </a:p>
        </p:txBody>
      </p:sp>
      <p:pic>
        <p:nvPicPr>
          <p:cNvPr id="12" name="Picture 11">
            <a:extLst>
              <a:ext uri="{FF2B5EF4-FFF2-40B4-BE49-F238E27FC236}">
                <a16:creationId xmlns:a16="http://schemas.microsoft.com/office/drawing/2014/main" id="{BCD215A3-D038-484C-83BD-1586559262A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405863" y="584502"/>
            <a:ext cx="3764922" cy="3764922"/>
          </a:xfrm>
          <a:prstGeom prst="rect">
            <a:avLst/>
          </a:prstGeom>
        </p:spPr>
      </p:pic>
      <p:sp>
        <p:nvSpPr>
          <p:cNvPr id="14" name="Rectangle 13">
            <a:extLst>
              <a:ext uri="{FF2B5EF4-FFF2-40B4-BE49-F238E27FC236}">
                <a16:creationId xmlns:a16="http://schemas.microsoft.com/office/drawing/2014/main" id="{BA4C2B75-1913-4142-9785-E36F36337D21}"/>
              </a:ext>
            </a:extLst>
          </p:cNvPr>
          <p:cNvSpPr/>
          <p:nvPr/>
        </p:nvSpPr>
        <p:spPr>
          <a:xfrm>
            <a:off x="405862" y="4382752"/>
            <a:ext cx="11641136"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Helvetica" panose="020B0604020202020204" pitchFamily="34" charset="0"/>
              </a:rPr>
              <a:t>Cardiovascular disease (CVD) is a class of diseases that involve the heart or blood vessels. CVD includes coronary artery diseases (CAD) such as angina and myocardial infarction (commonly known as a heart attack). </a:t>
            </a:r>
          </a:p>
          <a:p>
            <a:pPr marL="285750" indent="-285750">
              <a:buFont typeface="Arial" panose="020B0604020202020204" pitchFamily="34" charset="0"/>
              <a:buChar char="•"/>
            </a:pPr>
            <a:r>
              <a:rPr lang="en-US" dirty="0">
                <a:solidFill>
                  <a:srgbClr val="333333"/>
                </a:solidFill>
                <a:latin typeface="Helvetica" panose="020B0604020202020204" pitchFamily="34" charset="0"/>
              </a:rPr>
              <a:t>Other CVDs include stroke, heart failure, hypertensive heart disease, rheumatic heart disease, cardiomyopathy, heart arrhythmia, congenital heart disease, valvular heart disease, carditis, aortic aneurysms, peripheral artery disease, thromboembolic disease, and venous thrombosis.</a:t>
            </a:r>
            <a:endParaRPr lang="en-US" dirty="0"/>
          </a:p>
        </p:txBody>
      </p:sp>
    </p:spTree>
    <p:extLst>
      <p:ext uri="{BB962C8B-B14F-4D97-AF65-F5344CB8AC3E}">
        <p14:creationId xmlns:p14="http://schemas.microsoft.com/office/powerpoint/2010/main" val="22704600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284BE-25BC-4E19-882A-71913FFB40E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811828" y="268130"/>
            <a:ext cx="5242482" cy="3480299"/>
          </a:xfrm>
          <a:prstGeom prst="rect">
            <a:avLst/>
          </a:prstGeom>
          <a:noFill/>
        </p:spPr>
      </p:pic>
      <p:sp>
        <p:nvSpPr>
          <p:cNvPr id="4" name="Rectangle 3">
            <a:extLst>
              <a:ext uri="{FF2B5EF4-FFF2-40B4-BE49-F238E27FC236}">
                <a16:creationId xmlns:a16="http://schemas.microsoft.com/office/drawing/2014/main" id="{51B7D7A2-9359-47BA-9901-CD9694317E01}"/>
              </a:ext>
            </a:extLst>
          </p:cNvPr>
          <p:cNvSpPr/>
          <p:nvPr/>
        </p:nvSpPr>
        <p:spPr>
          <a:xfrm>
            <a:off x="2485748" y="4181848"/>
            <a:ext cx="8584706" cy="1883657"/>
          </a:xfrm>
          <a:prstGeom prst="rect">
            <a:avLst/>
          </a:prstGeom>
        </p:spPr>
        <p:txBody>
          <a:bodyPr wrap="square">
            <a:spAutoFit/>
          </a:bodyPr>
          <a:lstStyle/>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“According to the World Health Organization (WHO) statistics shows cardiovascular disease represents, approximately death of 17.9 million of deaths rate in 2015 which represented 31% of all global deaths (WHO, 2018). It mostly highlight the developing countries in the world ”</a:t>
            </a:r>
          </a:p>
        </p:txBody>
      </p:sp>
      <p:sp>
        <p:nvSpPr>
          <p:cNvPr id="5" name="Rectangle 4">
            <a:extLst>
              <a:ext uri="{FF2B5EF4-FFF2-40B4-BE49-F238E27FC236}">
                <a16:creationId xmlns:a16="http://schemas.microsoft.com/office/drawing/2014/main" id="{00157642-2247-45B6-B030-5B8213FCC458}"/>
              </a:ext>
            </a:extLst>
          </p:cNvPr>
          <p:cNvSpPr/>
          <p:nvPr/>
        </p:nvSpPr>
        <p:spPr>
          <a:xfrm>
            <a:off x="8658652" y="1806322"/>
            <a:ext cx="2802421" cy="923330"/>
          </a:xfrm>
          <a:prstGeom prst="rect">
            <a:avLst/>
          </a:prstGeom>
        </p:spPr>
        <p:txBody>
          <a:bodyPr wrap="square">
            <a:spAutoFit/>
          </a:bodyPr>
          <a:lstStyle/>
          <a:p>
            <a:pPr algn="ctr"/>
            <a:r>
              <a:rPr lang="en-US" b="1" u="sng"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WHO reports on top 10 deathly diseases in 2018 survey facts.</a:t>
            </a:r>
            <a:endParaRPr lang="en-US" b="1" u="sng" dirty="0">
              <a:solidFill>
                <a:srgbClr val="0070C0"/>
              </a:solidFill>
            </a:endParaRPr>
          </a:p>
        </p:txBody>
      </p:sp>
      <p:pic>
        <p:nvPicPr>
          <p:cNvPr id="6" name="Picture 5" descr="A close up of a logo&#10;&#10;Description automatically generated">
            <a:extLst>
              <a:ext uri="{FF2B5EF4-FFF2-40B4-BE49-F238E27FC236}">
                <a16:creationId xmlns:a16="http://schemas.microsoft.com/office/drawing/2014/main" id="{C1E61791-46F4-4887-A84A-4319C102D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98" y="179482"/>
            <a:ext cx="2088505" cy="2088505"/>
          </a:xfrm>
          <a:prstGeom prst="rect">
            <a:avLst/>
          </a:prstGeom>
        </p:spPr>
      </p:pic>
    </p:spTree>
    <p:extLst>
      <p:ext uri="{BB962C8B-B14F-4D97-AF65-F5344CB8AC3E}">
        <p14:creationId xmlns:p14="http://schemas.microsoft.com/office/powerpoint/2010/main" val="366198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2D63C443-2425-4F41-94B5-4064432A1CF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6791393" y="-8878"/>
            <a:ext cx="5400607" cy="4392933"/>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745705" y="3806490"/>
            <a:ext cx="5446295" cy="784830"/>
          </a:xfrm>
          <a:prstGeom prst="rect">
            <a:avLst/>
          </a:prstGeom>
          <a:noFill/>
        </p:spPr>
        <p:txBody>
          <a:bodyPr wrap="square" rtlCol="0" anchor="ctr">
            <a:spAutoFit/>
          </a:bodyPr>
          <a:lstStyle/>
          <a:p>
            <a:pPr>
              <a:lnSpc>
                <a:spcPts val="5400"/>
              </a:lnSpc>
            </a:pPr>
            <a:r>
              <a:rPr lang="en-US" altLang="ko-KR" sz="4800" dirty="0">
                <a:solidFill>
                  <a:schemeClr val="tx1">
                    <a:lumMod val="75000"/>
                    <a:lumOff val="25000"/>
                  </a:schemeClr>
                </a:solidFill>
                <a:cs typeface="Arial" pitchFamily="34" charset="0"/>
              </a:rPr>
              <a:t>Research Problem</a:t>
            </a:r>
            <a:endParaRPr lang="ko-KR" altLang="en-US" sz="48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45771" y="4592346"/>
            <a:ext cx="5446229" cy="66697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1867" dirty="0">
                <a:solidFill>
                  <a:schemeClr val="tx1">
                    <a:lumMod val="75000"/>
                    <a:lumOff val="25000"/>
                  </a:schemeClr>
                </a:solidFill>
                <a:cs typeface="Arial" pitchFamily="34" charset="0"/>
              </a:rPr>
              <a:t>General Research Problem</a:t>
            </a:r>
          </a:p>
          <a:p>
            <a:pPr marL="342900" indent="-342900">
              <a:buFont typeface="Arial" panose="020B0604020202020204" pitchFamily="34" charset="0"/>
              <a:buChar char="•"/>
            </a:pPr>
            <a:r>
              <a:rPr lang="en-US" altLang="ko-KR" sz="1867" dirty="0">
                <a:solidFill>
                  <a:schemeClr val="tx1">
                    <a:lumMod val="75000"/>
                    <a:lumOff val="25000"/>
                  </a:schemeClr>
                </a:solidFill>
                <a:cs typeface="Arial" pitchFamily="34" charset="0"/>
              </a:rPr>
              <a:t>Specific Research Problem</a:t>
            </a:r>
            <a:endParaRPr lang="ko-KR" altLang="en-US" sz="1867"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808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D45882-38B6-4B49-95A4-E76A890F275C}"/>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442665" y="1367902"/>
            <a:ext cx="3684232" cy="3667858"/>
          </a:xfrm>
          <a:prstGeom prst="rect">
            <a:avLst/>
          </a:prstGeom>
        </p:spPr>
      </p:pic>
      <p:sp>
        <p:nvSpPr>
          <p:cNvPr id="3" name="Rectangle 2">
            <a:extLst>
              <a:ext uri="{FF2B5EF4-FFF2-40B4-BE49-F238E27FC236}">
                <a16:creationId xmlns:a16="http://schemas.microsoft.com/office/drawing/2014/main" id="{EC29A22F-CB0C-4C41-BF3B-ED4739B6649D}"/>
              </a:ext>
            </a:extLst>
          </p:cNvPr>
          <p:cNvSpPr/>
          <p:nvPr/>
        </p:nvSpPr>
        <p:spPr>
          <a:xfrm>
            <a:off x="349189" y="170479"/>
            <a:ext cx="8496231" cy="5311967"/>
          </a:xfrm>
          <a:prstGeom prst="rect">
            <a:avLst/>
          </a:prstGeom>
        </p:spPr>
        <p:txBody>
          <a:bodyPr wrap="square">
            <a:spAutoFit/>
          </a:bodyPr>
          <a:lstStyle/>
          <a:p>
            <a:pPr>
              <a:lnSpc>
                <a:spcPct val="150000"/>
              </a:lnSpc>
              <a:spcBef>
                <a:spcPts val="200"/>
              </a:spcBef>
            </a:pPr>
            <a:r>
              <a:rPr lang="en-US" b="1" u="sng" dirty="0">
                <a:solidFill>
                  <a:srgbClr val="2F5496"/>
                </a:solidFill>
                <a:latin typeface="Calibri" panose="020F0502020204030204" pitchFamily="34" charset="0"/>
                <a:ea typeface="Times New Roman" panose="02020603050405020304" pitchFamily="18" charset="0"/>
              </a:rPr>
              <a:t>General Research Problem Background</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These clinical trials consist of different laboratory reports, scanning reports, ECG reports, physician’s symptom and examination diagnose reports, demographic factors, scan reports raw data etc. (</a:t>
            </a:r>
            <a:r>
              <a:rPr lang="en-US" sz="1600" b="1" dirty="0" err="1">
                <a:latin typeface="Calibri" panose="020F0502020204030204" pitchFamily="34" charset="0"/>
                <a:ea typeface="Calibri" panose="020F0502020204030204" pitchFamily="34" charset="0"/>
                <a:cs typeface="Times New Roman" panose="02020603050405020304" pitchFamily="18" charset="0"/>
              </a:rPr>
              <a:t>Ambrosy</a:t>
            </a:r>
            <a:r>
              <a:rPr lang="en-US" sz="1600" b="1" dirty="0">
                <a:latin typeface="Calibri" panose="020F0502020204030204" pitchFamily="34" charset="0"/>
                <a:ea typeface="Calibri" panose="020F0502020204030204" pitchFamily="34" charset="0"/>
                <a:cs typeface="Times New Roman" panose="02020603050405020304" pitchFamily="18" charset="0"/>
              </a:rPr>
              <a:t> et al., 2014, p1123–1133).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Clinical records as electronic health records (EH2R data). EHR data are the mostly all these clinical records that include vary of raw data on clinical trials (</a:t>
            </a:r>
            <a:r>
              <a:rPr lang="en-US" sz="1600" b="1" dirty="0" err="1">
                <a:latin typeface="Calibri" panose="020F0502020204030204" pitchFamily="34" charset="0"/>
                <a:ea typeface="Calibri" panose="020F0502020204030204" pitchFamily="34" charset="0"/>
                <a:cs typeface="Times New Roman" panose="02020603050405020304" pitchFamily="18" charset="0"/>
              </a:rPr>
              <a:t>Kini</a:t>
            </a:r>
            <a:r>
              <a:rPr lang="en-US" sz="1600" b="1" dirty="0">
                <a:latin typeface="Calibri" panose="020F0502020204030204" pitchFamily="34" charset="0"/>
                <a:ea typeface="Calibri" panose="020F0502020204030204" pitchFamily="34" charset="0"/>
                <a:cs typeface="Times New Roman" panose="02020603050405020304" pitchFamily="18" charset="0"/>
              </a:rPr>
              <a:t> et al., 2017, p628–640).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More explanation on EHR data, it provides huge quantity of data and technically it considers as big data.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There are millions of big data (Electronic health records) collecting by hospitals, clinical centers daily.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More consider about that technical processes, it will help to analyze these EHR data for do the same manual diagnosis can done by autonomously using machine learning based algorithms in minimum time (</a:t>
            </a:r>
            <a:r>
              <a:rPr lang="en-US" sz="1600" b="1" dirty="0" err="1">
                <a:latin typeface="Calibri" panose="020F0502020204030204" pitchFamily="34" charset="0"/>
                <a:ea typeface="Calibri" panose="020F0502020204030204" pitchFamily="34" charset="0"/>
                <a:cs typeface="Times New Roman" panose="02020603050405020304" pitchFamily="18" charset="0"/>
              </a:rPr>
              <a:t>Denaxas</a:t>
            </a:r>
            <a:r>
              <a:rPr lang="en-US" sz="1600" b="1" dirty="0">
                <a:latin typeface="Calibri" panose="020F0502020204030204" pitchFamily="34" charset="0"/>
                <a:ea typeface="Calibri" panose="020F0502020204030204" pitchFamily="34" charset="0"/>
                <a:cs typeface="Times New Roman" panose="02020603050405020304" pitchFamily="18" charset="0"/>
              </a:rPr>
              <a:t> et al., 2012, p1625–1638). </a:t>
            </a:r>
          </a:p>
        </p:txBody>
      </p:sp>
    </p:spTree>
    <p:extLst>
      <p:ext uri="{BB962C8B-B14F-4D97-AF65-F5344CB8AC3E}">
        <p14:creationId xmlns:p14="http://schemas.microsoft.com/office/powerpoint/2010/main" val="1126914020"/>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2.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1996</Words>
  <Application>Microsoft Office PowerPoint</Application>
  <PresentationFormat>Widescreen</PresentationFormat>
  <Paragraphs>240</Paragraphs>
  <Slides>30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-apple-system</vt:lpstr>
      <vt:lpstr>Arial</vt:lpstr>
      <vt:lpstr>Arial Rounded MT Bold</vt:lpstr>
      <vt:lpstr>Calibri</vt:lpstr>
      <vt:lpstr>Corbel</vt:lpstr>
      <vt:lpstr>Courier New</vt:lpstr>
      <vt:lpstr>Franklin Gothic Demi</vt:lpstr>
      <vt:lpstr>Franklin Gothic Medium</vt:lpstr>
      <vt:lpstr>Helvetica</vt:lpstr>
      <vt:lpstr>Symbol</vt:lpstr>
      <vt:lpstr>Tahoma</vt:lpstr>
      <vt:lpstr>Times New Roman</vt:lpstr>
      <vt:lpstr>Headlines</vt:lpstr>
      <vt:lpstr>Can software engineer’s save human being ?  SE 101</vt:lpstr>
      <vt:lpstr>How I started to save human being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2020-02-23T17:38:02Z</dcterms:created>
  <dcterms:modified xsi:type="dcterms:W3CDTF">2020-02-25T00:55:21Z</dcterms:modified>
</cp:coreProperties>
</file>